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0" r:id="rId2"/>
    <p:sldId id="442" r:id="rId3"/>
    <p:sldId id="409" r:id="rId4"/>
    <p:sldId id="348" r:id="rId5"/>
    <p:sldId id="454" r:id="rId6"/>
    <p:sldId id="455" r:id="rId7"/>
    <p:sldId id="456" r:id="rId8"/>
    <p:sldId id="457" r:id="rId9"/>
    <p:sldId id="458" r:id="rId10"/>
    <p:sldId id="449" r:id="rId11"/>
    <p:sldId id="450" r:id="rId12"/>
    <p:sldId id="413" r:id="rId13"/>
    <p:sldId id="415" r:id="rId14"/>
    <p:sldId id="444" r:id="rId15"/>
    <p:sldId id="447" r:id="rId16"/>
    <p:sldId id="420" r:id="rId17"/>
    <p:sldId id="453" r:id="rId18"/>
    <p:sldId id="428" r:id="rId19"/>
    <p:sldId id="430" r:id="rId20"/>
    <p:sldId id="445" r:id="rId21"/>
    <p:sldId id="451" r:id="rId22"/>
    <p:sldId id="452" r:id="rId23"/>
    <p:sldId id="435" r:id="rId24"/>
    <p:sldId id="443" r:id="rId25"/>
    <p:sldId id="436" r:id="rId26"/>
    <p:sldId id="440" r:id="rId27"/>
    <p:sldId id="441" r:id="rId28"/>
    <p:sldId id="401" r:id="rId2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rmina MARTIN" initials="GM" lastIdx="10" clrIdx="0">
    <p:extLst>
      <p:ext uri="{19B8F6BF-5375-455C-9EA6-DF929625EA0E}">
        <p15:presenceInfo xmlns="" xmlns:p15="http://schemas.microsoft.com/office/powerpoint/2012/main" userId="Guillermina MAR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8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5475" autoAdjust="0"/>
    <p:restoredTop sz="77249" autoAdjust="0"/>
  </p:normalViewPr>
  <p:slideViewPr>
    <p:cSldViewPr snapToGrid="0">
      <p:cViewPr varScale="1">
        <p:scale>
          <a:sx n="56" d="100"/>
          <a:sy n="56" d="100"/>
        </p:scale>
        <p:origin x="-7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52EA8-F7CA-47B9-89BE-EF6A6FC06D9F}" type="doc">
      <dgm:prSet loTypeId="urn:microsoft.com/office/officeart/2005/8/layout/default#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E95217-A8F7-4911-A245-658ED01452C5}">
      <dgm:prSet phldrT="[Text]"/>
      <dgm:spPr/>
      <dgm:t>
        <a:bodyPr/>
        <a:lstStyle/>
        <a:p>
          <a:r>
            <a:rPr lang="es-PA" b="1" dirty="0" smtClean="0"/>
            <a:t>Cartel 1: </a:t>
          </a:r>
        </a:p>
        <a:p>
          <a:r>
            <a:rPr lang="es-PA" dirty="0" smtClean="0"/>
            <a:t>¿Qué es Sexo? </a:t>
          </a:r>
          <a:endParaRPr lang="en-US" dirty="0"/>
        </a:p>
      </dgm:t>
    </dgm:pt>
    <dgm:pt modelId="{FFCBA17C-8736-4D69-ACBC-77C2B12457BE}" type="parTrans" cxnId="{B3920568-DF26-49E2-B9E9-CB4E0C7E7780}">
      <dgm:prSet/>
      <dgm:spPr/>
      <dgm:t>
        <a:bodyPr/>
        <a:lstStyle/>
        <a:p>
          <a:endParaRPr lang="en-US"/>
        </a:p>
      </dgm:t>
    </dgm:pt>
    <dgm:pt modelId="{1340292B-F2A4-438F-9AE6-346F6EA57736}" type="sibTrans" cxnId="{B3920568-DF26-49E2-B9E9-CB4E0C7E7780}">
      <dgm:prSet/>
      <dgm:spPr/>
      <dgm:t>
        <a:bodyPr/>
        <a:lstStyle/>
        <a:p>
          <a:endParaRPr lang="en-US"/>
        </a:p>
      </dgm:t>
    </dgm:pt>
    <dgm:pt modelId="{DA1C6D33-874B-43B6-92AF-CAC3A0C9DE17}">
      <dgm:prSet phldrT="[Text]"/>
      <dgm:spPr/>
      <dgm:t>
        <a:bodyPr/>
        <a:lstStyle/>
        <a:p>
          <a:r>
            <a:rPr lang="es-PA" b="1" dirty="0" smtClean="0"/>
            <a:t>Cartel 2: </a:t>
          </a:r>
        </a:p>
        <a:p>
          <a:r>
            <a:rPr lang="es-PA" dirty="0" smtClean="0"/>
            <a:t>¿Qué es Género? </a:t>
          </a:r>
          <a:endParaRPr lang="en-US" dirty="0"/>
        </a:p>
      </dgm:t>
    </dgm:pt>
    <dgm:pt modelId="{57DE7F5F-AB96-4DA4-A6E8-48C2EAD72D36}" type="parTrans" cxnId="{D6E0A715-C4E6-4E4A-B0BE-F299A1BA05F8}">
      <dgm:prSet/>
      <dgm:spPr/>
      <dgm:t>
        <a:bodyPr/>
        <a:lstStyle/>
        <a:p>
          <a:endParaRPr lang="en-US"/>
        </a:p>
      </dgm:t>
    </dgm:pt>
    <dgm:pt modelId="{F206F074-BC16-463F-84E6-4539AC6EFEC0}" type="sibTrans" cxnId="{D6E0A715-C4E6-4E4A-B0BE-F299A1BA05F8}">
      <dgm:prSet/>
      <dgm:spPr/>
      <dgm:t>
        <a:bodyPr/>
        <a:lstStyle/>
        <a:p>
          <a:endParaRPr lang="en-US"/>
        </a:p>
      </dgm:t>
    </dgm:pt>
    <dgm:pt modelId="{237DB603-DE09-4CDB-B5B7-44F880D19211}">
      <dgm:prSet phldrT="[Text]"/>
      <dgm:spPr/>
      <dgm:t>
        <a:bodyPr/>
        <a:lstStyle/>
        <a:p>
          <a:r>
            <a:rPr lang="es-PA" b="1" dirty="0" smtClean="0"/>
            <a:t>Cartel 3: </a:t>
          </a:r>
        </a:p>
        <a:p>
          <a:r>
            <a:rPr lang="es-PA" dirty="0" smtClean="0"/>
            <a:t>¿Qué es Género en el Desarrollo? </a:t>
          </a:r>
          <a:endParaRPr lang="en-US" dirty="0"/>
        </a:p>
      </dgm:t>
    </dgm:pt>
    <dgm:pt modelId="{78BC1A4D-58FB-4FC6-8754-51A23AE59C64}" type="parTrans" cxnId="{AE2B34EB-61A8-4D30-BB35-EC8CD216BCAC}">
      <dgm:prSet/>
      <dgm:spPr/>
      <dgm:t>
        <a:bodyPr/>
        <a:lstStyle/>
        <a:p>
          <a:endParaRPr lang="en-US"/>
        </a:p>
      </dgm:t>
    </dgm:pt>
    <dgm:pt modelId="{AE1657D1-071F-40A0-9FE0-F3AD3F24F665}" type="sibTrans" cxnId="{AE2B34EB-61A8-4D30-BB35-EC8CD216BCAC}">
      <dgm:prSet/>
      <dgm:spPr/>
      <dgm:t>
        <a:bodyPr/>
        <a:lstStyle/>
        <a:p>
          <a:endParaRPr lang="en-US"/>
        </a:p>
      </dgm:t>
    </dgm:pt>
    <dgm:pt modelId="{8B6A0354-2604-4F68-A88C-F7A639994A7F}">
      <dgm:prSet phldrT="[Text]"/>
      <dgm:spPr/>
      <dgm:t>
        <a:bodyPr/>
        <a:lstStyle/>
        <a:p>
          <a:r>
            <a:rPr lang="es-PA" b="1" dirty="0" smtClean="0"/>
            <a:t>Cartel 4: </a:t>
          </a:r>
        </a:p>
        <a:p>
          <a:r>
            <a:rPr lang="es-PA" dirty="0" smtClean="0"/>
            <a:t>¿Qué es igualdad de género en las organizaciones? </a:t>
          </a:r>
          <a:endParaRPr lang="en-US" dirty="0"/>
        </a:p>
      </dgm:t>
    </dgm:pt>
    <dgm:pt modelId="{F872F99C-9E9B-4673-9186-CD965C608409}" type="parTrans" cxnId="{4F9E5BB1-F7E3-41F7-A72F-72C50A6205DF}">
      <dgm:prSet/>
      <dgm:spPr/>
      <dgm:t>
        <a:bodyPr/>
        <a:lstStyle/>
        <a:p>
          <a:endParaRPr lang="en-US"/>
        </a:p>
      </dgm:t>
    </dgm:pt>
    <dgm:pt modelId="{9735CCB1-BF61-4FE4-9278-983C1B7361EB}" type="sibTrans" cxnId="{4F9E5BB1-F7E3-41F7-A72F-72C50A6205DF}">
      <dgm:prSet/>
      <dgm:spPr/>
      <dgm:t>
        <a:bodyPr/>
        <a:lstStyle/>
        <a:p>
          <a:endParaRPr lang="en-US"/>
        </a:p>
      </dgm:t>
    </dgm:pt>
    <dgm:pt modelId="{F5EB7B1C-16A0-4399-9A33-54209744BC89}" type="pres">
      <dgm:prSet presAssocID="{11352EA8-F7CA-47B9-89BE-EF6A6FC06D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307D7C-4D61-43F2-ABCD-5C3E5307307E}" type="pres">
      <dgm:prSet presAssocID="{9BE95217-A8F7-4911-A245-658ED01452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425CC-D679-4B79-96F2-C370F4FA058F}" type="pres">
      <dgm:prSet presAssocID="{1340292B-F2A4-438F-9AE6-346F6EA57736}" presName="sibTrans" presStyleCnt="0"/>
      <dgm:spPr/>
      <dgm:t>
        <a:bodyPr/>
        <a:lstStyle/>
        <a:p>
          <a:endParaRPr lang="en-US"/>
        </a:p>
      </dgm:t>
    </dgm:pt>
    <dgm:pt modelId="{1D43E592-CEA3-41BE-820B-5BD7F1D73D41}" type="pres">
      <dgm:prSet presAssocID="{DA1C6D33-874B-43B6-92AF-CAC3A0C9DE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BEA89-9D06-41FA-A0DB-019674C017A3}" type="pres">
      <dgm:prSet presAssocID="{F206F074-BC16-463F-84E6-4539AC6EFEC0}" presName="sibTrans" presStyleCnt="0"/>
      <dgm:spPr/>
      <dgm:t>
        <a:bodyPr/>
        <a:lstStyle/>
        <a:p>
          <a:endParaRPr lang="en-US"/>
        </a:p>
      </dgm:t>
    </dgm:pt>
    <dgm:pt modelId="{CCD09E3D-1953-4F6D-8BDE-04792D0EE21E}" type="pres">
      <dgm:prSet presAssocID="{237DB603-DE09-4CDB-B5B7-44F880D192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7E02A-E7E5-4567-9A47-27525B797306}" type="pres">
      <dgm:prSet presAssocID="{AE1657D1-071F-40A0-9FE0-F3AD3F24F665}" presName="sibTrans" presStyleCnt="0"/>
      <dgm:spPr/>
      <dgm:t>
        <a:bodyPr/>
        <a:lstStyle/>
        <a:p>
          <a:endParaRPr lang="en-US"/>
        </a:p>
      </dgm:t>
    </dgm:pt>
    <dgm:pt modelId="{3FE3549D-725C-4A83-ACCE-85E6E55A0A90}" type="pres">
      <dgm:prSet presAssocID="{8B6A0354-2604-4F68-A88C-F7A639994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BE5DE-0DCB-49EB-868C-0321C0DB65EF}" type="presOf" srcId="{11352EA8-F7CA-47B9-89BE-EF6A6FC06D9F}" destId="{F5EB7B1C-16A0-4399-9A33-54209744BC89}" srcOrd="0" destOrd="0" presId="urn:microsoft.com/office/officeart/2005/8/layout/default#5"/>
    <dgm:cxn modelId="{AE2B34EB-61A8-4D30-BB35-EC8CD216BCAC}" srcId="{11352EA8-F7CA-47B9-89BE-EF6A6FC06D9F}" destId="{237DB603-DE09-4CDB-B5B7-44F880D19211}" srcOrd="2" destOrd="0" parTransId="{78BC1A4D-58FB-4FC6-8754-51A23AE59C64}" sibTransId="{AE1657D1-071F-40A0-9FE0-F3AD3F24F665}"/>
    <dgm:cxn modelId="{4F9E5BB1-F7E3-41F7-A72F-72C50A6205DF}" srcId="{11352EA8-F7CA-47B9-89BE-EF6A6FC06D9F}" destId="{8B6A0354-2604-4F68-A88C-F7A639994A7F}" srcOrd="3" destOrd="0" parTransId="{F872F99C-9E9B-4673-9186-CD965C608409}" sibTransId="{9735CCB1-BF61-4FE4-9278-983C1B7361EB}"/>
    <dgm:cxn modelId="{4D6047CF-B0CD-40AA-A637-A4CA8AB8C658}" type="presOf" srcId="{8B6A0354-2604-4F68-A88C-F7A639994A7F}" destId="{3FE3549D-725C-4A83-ACCE-85E6E55A0A90}" srcOrd="0" destOrd="0" presId="urn:microsoft.com/office/officeart/2005/8/layout/default#5"/>
    <dgm:cxn modelId="{B3920568-DF26-49E2-B9E9-CB4E0C7E7780}" srcId="{11352EA8-F7CA-47B9-89BE-EF6A6FC06D9F}" destId="{9BE95217-A8F7-4911-A245-658ED01452C5}" srcOrd="0" destOrd="0" parTransId="{FFCBA17C-8736-4D69-ACBC-77C2B12457BE}" sibTransId="{1340292B-F2A4-438F-9AE6-346F6EA57736}"/>
    <dgm:cxn modelId="{D6E0A715-C4E6-4E4A-B0BE-F299A1BA05F8}" srcId="{11352EA8-F7CA-47B9-89BE-EF6A6FC06D9F}" destId="{DA1C6D33-874B-43B6-92AF-CAC3A0C9DE17}" srcOrd="1" destOrd="0" parTransId="{57DE7F5F-AB96-4DA4-A6E8-48C2EAD72D36}" sibTransId="{F206F074-BC16-463F-84E6-4539AC6EFEC0}"/>
    <dgm:cxn modelId="{90F0E5E7-DE84-4DC2-AD65-CF4B1E2E946E}" type="presOf" srcId="{DA1C6D33-874B-43B6-92AF-CAC3A0C9DE17}" destId="{1D43E592-CEA3-41BE-820B-5BD7F1D73D41}" srcOrd="0" destOrd="0" presId="urn:microsoft.com/office/officeart/2005/8/layout/default#5"/>
    <dgm:cxn modelId="{9FCC682A-6B0F-4138-B491-E3DFA96F0CD7}" type="presOf" srcId="{9BE95217-A8F7-4911-A245-658ED01452C5}" destId="{7B307D7C-4D61-43F2-ABCD-5C3E5307307E}" srcOrd="0" destOrd="0" presId="urn:microsoft.com/office/officeart/2005/8/layout/default#5"/>
    <dgm:cxn modelId="{4271DC96-50F6-45A6-A1AE-64AE4D3E5484}" type="presOf" srcId="{237DB603-DE09-4CDB-B5B7-44F880D19211}" destId="{CCD09E3D-1953-4F6D-8BDE-04792D0EE21E}" srcOrd="0" destOrd="0" presId="urn:microsoft.com/office/officeart/2005/8/layout/default#5"/>
    <dgm:cxn modelId="{18ACEC77-7EB5-4EB8-8B2D-145807EAA33C}" type="presParOf" srcId="{F5EB7B1C-16A0-4399-9A33-54209744BC89}" destId="{7B307D7C-4D61-43F2-ABCD-5C3E5307307E}" srcOrd="0" destOrd="0" presId="urn:microsoft.com/office/officeart/2005/8/layout/default#5"/>
    <dgm:cxn modelId="{EDE89C1B-F0A3-4366-8C1A-149C320F5498}" type="presParOf" srcId="{F5EB7B1C-16A0-4399-9A33-54209744BC89}" destId="{D77425CC-D679-4B79-96F2-C370F4FA058F}" srcOrd="1" destOrd="0" presId="urn:microsoft.com/office/officeart/2005/8/layout/default#5"/>
    <dgm:cxn modelId="{DD913B95-1E11-444B-A342-5655A533DAB5}" type="presParOf" srcId="{F5EB7B1C-16A0-4399-9A33-54209744BC89}" destId="{1D43E592-CEA3-41BE-820B-5BD7F1D73D41}" srcOrd="2" destOrd="0" presId="urn:microsoft.com/office/officeart/2005/8/layout/default#5"/>
    <dgm:cxn modelId="{C43B55EA-E1DF-4DCD-A17D-031A5F9E126E}" type="presParOf" srcId="{F5EB7B1C-16A0-4399-9A33-54209744BC89}" destId="{6B0BEA89-9D06-41FA-A0DB-019674C017A3}" srcOrd="3" destOrd="0" presId="urn:microsoft.com/office/officeart/2005/8/layout/default#5"/>
    <dgm:cxn modelId="{61692C8D-3636-4AF3-8F8F-ACD9DB2B4B66}" type="presParOf" srcId="{F5EB7B1C-16A0-4399-9A33-54209744BC89}" destId="{CCD09E3D-1953-4F6D-8BDE-04792D0EE21E}" srcOrd="4" destOrd="0" presId="urn:microsoft.com/office/officeart/2005/8/layout/default#5"/>
    <dgm:cxn modelId="{77B522CB-FA91-4943-8ABA-24435F18EE7C}" type="presParOf" srcId="{F5EB7B1C-16A0-4399-9A33-54209744BC89}" destId="{4E77E02A-E7E5-4567-9A47-27525B797306}" srcOrd="5" destOrd="0" presId="urn:microsoft.com/office/officeart/2005/8/layout/default#5"/>
    <dgm:cxn modelId="{7443DCDF-B5F1-456E-8A6E-BBD53D58C57D}" type="presParOf" srcId="{F5EB7B1C-16A0-4399-9A33-54209744BC89}" destId="{3FE3549D-725C-4A83-ACCE-85E6E55A0A90}" srcOrd="6" destOrd="0" presId="urn:microsoft.com/office/officeart/2005/8/layout/default#5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6F01B-D9B8-4A0D-8A7C-C0FE21A766C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78E6C000-8E73-4944-9454-9BCBF4639AE1}">
      <dgm:prSet phldrT="[Text]"/>
      <dgm:spPr/>
      <dgm:t>
        <a:bodyPr/>
        <a:lstStyle/>
        <a:p>
          <a:r>
            <a:rPr lang="es-PA" dirty="0" smtClean="0"/>
            <a:t>División sexual del trabajo (trabajo no remunerado)</a:t>
          </a:r>
          <a:endParaRPr lang="es-PA" dirty="0"/>
        </a:p>
      </dgm:t>
    </dgm:pt>
    <dgm:pt modelId="{26506215-4C60-46F9-8B1D-CB2E32DF8C7F}" type="parTrans" cxnId="{5EEBA788-AAC9-41E0-9D00-E90D8E5E6DD4}">
      <dgm:prSet/>
      <dgm:spPr/>
      <dgm:t>
        <a:bodyPr/>
        <a:lstStyle/>
        <a:p>
          <a:endParaRPr lang="es-PA"/>
        </a:p>
      </dgm:t>
    </dgm:pt>
    <dgm:pt modelId="{9137E19C-DBC0-4D05-A45B-AD4C48892DA8}" type="sibTrans" cxnId="{5EEBA788-AAC9-41E0-9D00-E90D8E5E6DD4}">
      <dgm:prSet/>
      <dgm:spPr/>
      <dgm:t>
        <a:bodyPr/>
        <a:lstStyle/>
        <a:p>
          <a:endParaRPr lang="es-PA"/>
        </a:p>
      </dgm:t>
    </dgm:pt>
    <dgm:pt modelId="{4B93007B-A803-4B9C-B634-326AC7FEEE94}">
      <dgm:prSet phldrT="[Text]" custT="1"/>
      <dgm:spPr/>
      <dgm:t>
        <a:bodyPr/>
        <a:lstStyle/>
        <a:p>
          <a:r>
            <a:rPr lang="es-CO" sz="1200" b="1" dirty="0" smtClean="0">
              <a:effectLst/>
              <a:latin typeface="Calibri" pitchFamily="34" charset="0"/>
              <a:cs typeface="Calibri" pitchFamily="34" charset="0"/>
            </a:rPr>
            <a:t>División sexual del trabajo: </a:t>
          </a:r>
          <a:r>
            <a:rPr lang="es-CO" sz="1200" b="0" dirty="0" smtClean="0">
              <a:effectLst/>
              <a:latin typeface="Calibri" pitchFamily="34" charset="0"/>
              <a:cs typeface="Calibri" pitchFamily="34" charset="0"/>
            </a:rPr>
            <a:t>No solo ha </a:t>
          </a:r>
          <a:r>
            <a:rPr lang="es-CO" sz="1200" b="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supuesto históricamente el reparto de tareas de acuerdo al sexo (productivas y reproductivas) y en espacios diferentes (público y privado) sino también una asignación de valor desigual e implicaciones para el desarrollo de unas y otros.</a:t>
          </a:r>
        </a:p>
        <a:p>
          <a:r>
            <a:rPr lang="es-ES_tradnl" sz="1200" b="1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Trabajo No Remunerado</a:t>
          </a:r>
          <a:r>
            <a:rPr lang="es-ES_tradnl" sz="1200" b="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: como su nombre indica es un trabajo que carece de remuneración económica, pero además pierde oportunidad de ganar ingresos  y con ello autonomía.  “Amas de casa”</a:t>
          </a:r>
        </a:p>
        <a:p>
          <a:r>
            <a:rPr lang="es-CO" sz="1200" b="1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Organización social “ciega” a las demandas del cuidado. </a:t>
          </a:r>
          <a:endParaRPr lang="es-PA" sz="1200" b="1" dirty="0">
            <a:solidFill>
              <a:schemeClr val="tx1"/>
            </a:solidFill>
            <a:effectLst/>
          </a:endParaRPr>
        </a:p>
      </dgm:t>
    </dgm:pt>
    <dgm:pt modelId="{7487D7BB-5940-4B59-84AD-0C48C02DB2CD}" type="parTrans" cxnId="{3476E896-8EB4-42C3-954D-65DF28C6B382}">
      <dgm:prSet/>
      <dgm:spPr/>
      <dgm:t>
        <a:bodyPr/>
        <a:lstStyle/>
        <a:p>
          <a:endParaRPr lang="es-PA"/>
        </a:p>
      </dgm:t>
    </dgm:pt>
    <dgm:pt modelId="{B5BD3508-438C-4D31-8AB7-038AB10111A3}" type="sibTrans" cxnId="{3476E896-8EB4-42C3-954D-65DF28C6B382}">
      <dgm:prSet/>
      <dgm:spPr/>
      <dgm:t>
        <a:bodyPr/>
        <a:lstStyle/>
        <a:p>
          <a:endParaRPr lang="es-PA"/>
        </a:p>
      </dgm:t>
    </dgm:pt>
    <dgm:pt modelId="{8AD9A7E6-7B40-4A0C-A298-3A768E8C2D72}">
      <dgm:prSet phldrT="[Text]"/>
      <dgm:spPr/>
      <dgm:t>
        <a:bodyPr/>
        <a:lstStyle/>
        <a:p>
          <a:r>
            <a:rPr lang="es-PA" dirty="0" smtClean="0"/>
            <a:t>Acceso y control de activos </a:t>
          </a:r>
          <a:endParaRPr lang="es-PA" dirty="0"/>
        </a:p>
      </dgm:t>
    </dgm:pt>
    <dgm:pt modelId="{5AD499E9-9EF9-40BA-810F-F4ED2A697FBF}" type="parTrans" cxnId="{16EE64A7-64C5-4582-AAB9-1613D389DCF5}">
      <dgm:prSet/>
      <dgm:spPr/>
      <dgm:t>
        <a:bodyPr/>
        <a:lstStyle/>
        <a:p>
          <a:endParaRPr lang="es-PA"/>
        </a:p>
      </dgm:t>
    </dgm:pt>
    <dgm:pt modelId="{736BBEF1-39C6-4DF4-88F7-DF2B5FF1CDAF}" type="sibTrans" cxnId="{16EE64A7-64C5-4582-AAB9-1613D389DCF5}">
      <dgm:prSet/>
      <dgm:spPr/>
      <dgm:t>
        <a:bodyPr/>
        <a:lstStyle/>
        <a:p>
          <a:endParaRPr lang="es-PA"/>
        </a:p>
      </dgm:t>
    </dgm:pt>
    <dgm:pt modelId="{71C07A70-179B-4FA4-90BF-02D08952BDA4}">
      <dgm:prSet phldrT="[Text]" custT="1"/>
      <dgm:spPr/>
      <dgm:t>
        <a:bodyPr/>
        <a:lstStyle/>
        <a:p>
          <a:r>
            <a:rPr lang="es-PA" sz="1200" dirty="0" smtClean="0"/>
            <a:t>El trabajo productivo, reproductivo y comunitario requiere el uso de recursos.</a:t>
          </a:r>
          <a:endParaRPr lang="es-PA" sz="1200" dirty="0"/>
        </a:p>
      </dgm:t>
    </dgm:pt>
    <dgm:pt modelId="{46F1B411-6F25-4F90-B5B7-6E1115E8DCA9}" type="parTrans" cxnId="{76A4CF04-84A3-4952-BFA5-01380B49D289}">
      <dgm:prSet/>
      <dgm:spPr/>
      <dgm:t>
        <a:bodyPr/>
        <a:lstStyle/>
        <a:p>
          <a:endParaRPr lang="es-PA"/>
        </a:p>
      </dgm:t>
    </dgm:pt>
    <dgm:pt modelId="{D6F1B5AE-6BA6-4769-9F4C-07BF18BF99AE}" type="sibTrans" cxnId="{76A4CF04-84A3-4952-BFA5-01380B49D289}">
      <dgm:prSet/>
      <dgm:spPr/>
      <dgm:t>
        <a:bodyPr/>
        <a:lstStyle/>
        <a:p>
          <a:endParaRPr lang="es-PA"/>
        </a:p>
      </dgm:t>
    </dgm:pt>
    <dgm:pt modelId="{36AF61E1-2C41-445C-B028-27B3A72859FF}">
      <dgm:prSet phldrT="[Text]"/>
      <dgm:spPr/>
      <dgm:t>
        <a:bodyPr/>
        <a:lstStyle/>
        <a:p>
          <a:r>
            <a:rPr lang="es-PA" dirty="0" smtClean="0"/>
            <a:t>Uso del tiempo</a:t>
          </a:r>
          <a:endParaRPr lang="es-PA" dirty="0"/>
        </a:p>
      </dgm:t>
    </dgm:pt>
    <dgm:pt modelId="{3FA05FF0-C4AC-41C2-B3A3-B2B59E2C53CD}" type="parTrans" cxnId="{CBB770C5-436A-46A7-9123-86564829ECF2}">
      <dgm:prSet/>
      <dgm:spPr/>
      <dgm:t>
        <a:bodyPr/>
        <a:lstStyle/>
        <a:p>
          <a:endParaRPr lang="es-PA"/>
        </a:p>
      </dgm:t>
    </dgm:pt>
    <dgm:pt modelId="{50D86E94-35E7-4D0D-B149-8C36F321126A}" type="sibTrans" cxnId="{CBB770C5-436A-46A7-9123-86564829ECF2}">
      <dgm:prSet/>
      <dgm:spPr/>
      <dgm:t>
        <a:bodyPr/>
        <a:lstStyle/>
        <a:p>
          <a:endParaRPr lang="es-PA"/>
        </a:p>
      </dgm:t>
    </dgm:pt>
    <dgm:pt modelId="{317CC415-7B18-4099-A847-BCE0B6BF4204}">
      <dgm:prSet phldrT="[Text]" custT="1"/>
      <dgm:spPr/>
      <dgm:t>
        <a:bodyPr/>
        <a:lstStyle/>
        <a:p>
          <a:r>
            <a:rPr lang="en-US" sz="1200" b="0" dirty="0" smtClean="0">
              <a:latin typeface="+mn-lt"/>
            </a:rPr>
            <a:t>El </a:t>
          </a:r>
          <a:r>
            <a:rPr lang="en-US" sz="1200" b="0" dirty="0" err="1" smtClean="0">
              <a:latin typeface="+mn-lt"/>
            </a:rPr>
            <a:t>tiempo</a:t>
          </a:r>
          <a:r>
            <a:rPr lang="en-US" sz="1200" b="0" dirty="0" smtClean="0">
              <a:latin typeface="+mn-lt"/>
            </a:rPr>
            <a:t> </a:t>
          </a:r>
          <a:r>
            <a:rPr lang="en-US" sz="1200" b="0" dirty="0" err="1" smtClean="0">
              <a:latin typeface="+mn-lt"/>
            </a:rPr>
            <a:t>es</a:t>
          </a:r>
          <a:r>
            <a:rPr lang="en-US" sz="1200" b="0" dirty="0" smtClean="0">
              <a:latin typeface="+mn-lt"/>
            </a:rPr>
            <a:t> </a:t>
          </a:r>
          <a:r>
            <a:rPr lang="en-US" sz="1200" b="0" dirty="0" err="1" smtClean="0">
              <a:latin typeface="+mn-lt"/>
            </a:rPr>
            <a:t>una</a:t>
          </a:r>
          <a:r>
            <a:rPr lang="en-US" sz="1200" b="0" dirty="0" smtClean="0">
              <a:latin typeface="+mn-lt"/>
            </a:rPr>
            <a:t> variable central para el </a:t>
          </a:r>
          <a:r>
            <a:rPr lang="en-US" sz="1200" b="0" dirty="0" err="1" smtClean="0">
              <a:latin typeface="+mn-lt"/>
            </a:rPr>
            <a:t>análisis</a:t>
          </a:r>
          <a:r>
            <a:rPr lang="en-US" sz="1200" b="0" dirty="0" smtClean="0">
              <a:latin typeface="+mn-lt"/>
            </a:rPr>
            <a:t> de las </a:t>
          </a:r>
          <a:r>
            <a:rPr lang="en-US" sz="1200" b="0" dirty="0" err="1" smtClean="0">
              <a:latin typeface="+mn-lt"/>
            </a:rPr>
            <a:t>desigualdades</a:t>
          </a:r>
          <a:r>
            <a:rPr lang="en-US" sz="1200" b="0" dirty="0" smtClean="0">
              <a:latin typeface="+mn-lt"/>
            </a:rPr>
            <a:t>. </a:t>
          </a:r>
        </a:p>
        <a:p>
          <a:r>
            <a:rPr lang="en-US" sz="1200" b="0" dirty="0" smtClean="0">
              <a:latin typeface="+mn-lt"/>
            </a:rPr>
            <a:t>Un </a:t>
          </a:r>
          <a:r>
            <a:rPr lang="en-US" sz="1200" b="1" dirty="0" err="1" smtClean="0">
              <a:latin typeface="+mn-lt"/>
            </a:rPr>
            <a:t>porcentaje</a:t>
          </a:r>
          <a:r>
            <a:rPr lang="en-US" sz="1200" b="1" dirty="0" smtClean="0">
              <a:latin typeface="+mn-lt"/>
            </a:rPr>
            <a:t> del </a:t>
          </a:r>
          <a:r>
            <a:rPr lang="en-US" sz="1200" b="1" dirty="0" err="1" smtClean="0">
              <a:latin typeface="+mn-lt"/>
            </a:rPr>
            <a:t>tiempo</a:t>
          </a:r>
          <a:r>
            <a:rPr lang="en-US" sz="1200" b="1" dirty="0" smtClean="0">
              <a:latin typeface="+mn-lt"/>
            </a:rPr>
            <a:t> no </a:t>
          </a:r>
          <a:r>
            <a:rPr lang="en-US" sz="1200" b="1" dirty="0" err="1" smtClean="0">
              <a:latin typeface="+mn-lt"/>
            </a:rPr>
            <a:t>puede</a:t>
          </a:r>
          <a:r>
            <a:rPr lang="en-US" sz="1200" b="1" dirty="0" smtClean="0">
              <a:latin typeface="+mn-lt"/>
            </a:rPr>
            <a:t> </a:t>
          </a:r>
          <a:r>
            <a:rPr lang="en-US" sz="1200" b="1" dirty="0" err="1" smtClean="0">
              <a:latin typeface="+mn-lt"/>
            </a:rPr>
            <a:t>monetizarse</a:t>
          </a:r>
          <a:r>
            <a:rPr lang="en-US" sz="1200" b="1" dirty="0" smtClean="0">
              <a:latin typeface="+mn-lt"/>
            </a:rPr>
            <a:t> </a:t>
          </a:r>
          <a:r>
            <a:rPr lang="en-US" sz="1200" b="0" dirty="0" smtClean="0">
              <a:latin typeface="+mn-lt"/>
            </a:rPr>
            <a:t>(</a:t>
          </a:r>
          <a:r>
            <a:rPr lang="en-US" sz="1200" b="0" dirty="0" err="1" smtClean="0">
              <a:latin typeface="+mn-lt"/>
            </a:rPr>
            <a:t>autocuidado-dormir</a:t>
          </a:r>
          <a:r>
            <a:rPr lang="en-US" sz="1200" b="0" dirty="0" smtClean="0">
              <a:latin typeface="+mn-lt"/>
            </a:rPr>
            <a:t>)</a:t>
          </a:r>
        </a:p>
        <a:p>
          <a:r>
            <a:rPr lang="en-US" sz="1200" b="0" dirty="0" err="1" smtClean="0">
              <a:latin typeface="+mn-lt"/>
            </a:rPr>
            <a:t>Es</a:t>
          </a:r>
          <a:r>
            <a:rPr lang="en-US" sz="1200" b="0" dirty="0" smtClean="0">
              <a:latin typeface="+mn-lt"/>
            </a:rPr>
            <a:t> la variable </a:t>
          </a:r>
          <a:r>
            <a:rPr lang="en-US" sz="1200" b="0" dirty="0" err="1" smtClean="0">
              <a:latin typeface="+mn-lt"/>
            </a:rPr>
            <a:t>más</a:t>
          </a:r>
          <a:r>
            <a:rPr lang="en-US" sz="1200" b="0" dirty="0" smtClean="0">
              <a:latin typeface="+mn-lt"/>
            </a:rPr>
            <a:t> </a:t>
          </a:r>
          <a:r>
            <a:rPr lang="en-US" sz="1200" b="0" dirty="0" err="1" smtClean="0">
              <a:latin typeface="+mn-lt"/>
            </a:rPr>
            <a:t>igualitaria</a:t>
          </a:r>
          <a:r>
            <a:rPr lang="en-US" sz="1200" b="0" dirty="0" smtClean="0">
              <a:latin typeface="+mn-lt"/>
            </a:rPr>
            <a:t>. </a:t>
          </a:r>
        </a:p>
        <a:p>
          <a:r>
            <a:rPr lang="en-US" sz="1200" b="0" dirty="0" err="1" smtClean="0">
              <a:latin typeface="+mn-lt"/>
            </a:rPr>
            <a:t>En</a:t>
          </a:r>
          <a:r>
            <a:rPr lang="en-US" sz="1200" b="0" dirty="0" smtClean="0">
              <a:latin typeface="+mn-lt"/>
            </a:rPr>
            <a:t> </a:t>
          </a:r>
          <a:r>
            <a:rPr lang="en-US" sz="1200" b="0" dirty="0" err="1" smtClean="0">
              <a:latin typeface="+mn-lt"/>
            </a:rPr>
            <a:t>todos</a:t>
          </a:r>
          <a:r>
            <a:rPr lang="en-US" sz="1200" b="0" dirty="0" smtClean="0">
              <a:latin typeface="+mn-lt"/>
            </a:rPr>
            <a:t> los </a:t>
          </a:r>
          <a:r>
            <a:rPr lang="en-US" sz="1200" b="0" dirty="0" err="1" smtClean="0">
              <a:latin typeface="+mn-lt"/>
            </a:rPr>
            <a:t>análisis</a:t>
          </a:r>
          <a:r>
            <a:rPr lang="en-US" sz="1200" b="0" dirty="0" smtClean="0">
              <a:latin typeface="+mn-lt"/>
            </a:rPr>
            <a:t> </a:t>
          </a:r>
          <a:r>
            <a:rPr lang="en-US" sz="1200" b="0" dirty="0" err="1" smtClean="0">
              <a:latin typeface="+mn-lt"/>
            </a:rPr>
            <a:t>sobre</a:t>
          </a:r>
          <a:r>
            <a:rPr lang="en-US" sz="1200" b="0" dirty="0" smtClean="0">
              <a:latin typeface="+mn-lt"/>
            </a:rPr>
            <a:t> </a:t>
          </a:r>
          <a:r>
            <a:rPr lang="en-US" sz="1200" b="0" dirty="0" err="1" smtClean="0">
              <a:latin typeface="+mn-lt"/>
            </a:rPr>
            <a:t>Uso</a:t>
          </a:r>
          <a:r>
            <a:rPr lang="en-US" sz="1200" b="0" dirty="0" smtClean="0">
              <a:latin typeface="+mn-lt"/>
            </a:rPr>
            <a:t> del </a:t>
          </a:r>
          <a:r>
            <a:rPr lang="en-US" sz="1200" b="0" dirty="0" err="1" smtClean="0">
              <a:latin typeface="+mn-lt"/>
            </a:rPr>
            <a:t>Tiempo</a:t>
          </a:r>
          <a:r>
            <a:rPr lang="en-US" sz="1200" b="0" dirty="0" smtClean="0">
              <a:latin typeface="+mn-lt"/>
            </a:rPr>
            <a:t>, </a:t>
          </a:r>
          <a:r>
            <a:rPr lang="en-US" sz="1200" b="1" dirty="0" smtClean="0">
              <a:latin typeface="+mn-lt"/>
            </a:rPr>
            <a:t>las </a:t>
          </a:r>
          <a:r>
            <a:rPr lang="en-US" sz="1200" b="1" dirty="0" err="1" smtClean="0">
              <a:latin typeface="+mn-lt"/>
            </a:rPr>
            <a:t>mujeres</a:t>
          </a:r>
          <a:r>
            <a:rPr lang="en-US" sz="1200" b="1" dirty="0" smtClean="0">
              <a:latin typeface="+mn-lt"/>
            </a:rPr>
            <a:t> </a:t>
          </a:r>
          <a:r>
            <a:rPr lang="en-US" sz="1200" b="1" dirty="0" err="1" smtClean="0">
              <a:latin typeface="+mn-lt"/>
            </a:rPr>
            <a:t>trabajan</a:t>
          </a:r>
          <a:r>
            <a:rPr lang="en-US" sz="1200" b="1" dirty="0" smtClean="0">
              <a:latin typeface="+mn-lt"/>
            </a:rPr>
            <a:t> </a:t>
          </a:r>
          <a:r>
            <a:rPr lang="en-US" sz="1200" b="1" dirty="0" err="1" smtClean="0">
              <a:latin typeface="+mn-lt"/>
            </a:rPr>
            <a:t>más</a:t>
          </a:r>
          <a:r>
            <a:rPr lang="en-US" sz="1200" b="1" dirty="0" smtClean="0">
              <a:latin typeface="+mn-lt"/>
            </a:rPr>
            <a:t> que los hombres </a:t>
          </a:r>
          <a:r>
            <a:rPr lang="en-US" sz="1200" b="1" dirty="0" err="1" smtClean="0">
              <a:latin typeface="+mn-lt"/>
            </a:rPr>
            <a:t>si</a:t>
          </a:r>
          <a:r>
            <a:rPr lang="en-US" sz="1200" b="1" dirty="0" smtClean="0">
              <a:latin typeface="+mn-lt"/>
            </a:rPr>
            <a:t> se </a:t>
          </a:r>
          <a:r>
            <a:rPr lang="en-US" sz="1200" b="1" dirty="0" err="1" smtClean="0">
              <a:latin typeface="+mn-lt"/>
            </a:rPr>
            <a:t>suma</a:t>
          </a:r>
          <a:r>
            <a:rPr lang="en-US" sz="1200" b="1" dirty="0" smtClean="0">
              <a:latin typeface="+mn-lt"/>
            </a:rPr>
            <a:t> el </a:t>
          </a:r>
          <a:r>
            <a:rPr lang="en-US" sz="1200" b="1" dirty="0" err="1" smtClean="0">
              <a:latin typeface="+mn-lt"/>
            </a:rPr>
            <a:t>trabajo</a:t>
          </a:r>
          <a:r>
            <a:rPr lang="en-US" sz="1200" b="1" dirty="0" smtClean="0">
              <a:latin typeface="+mn-lt"/>
            </a:rPr>
            <a:t> </a:t>
          </a:r>
          <a:r>
            <a:rPr lang="en-US" sz="1200" b="1" dirty="0" err="1" smtClean="0">
              <a:latin typeface="+mn-lt"/>
            </a:rPr>
            <a:t>productivo</a:t>
          </a:r>
          <a:r>
            <a:rPr lang="en-US" sz="1200" b="1" dirty="0" smtClean="0">
              <a:latin typeface="+mn-lt"/>
            </a:rPr>
            <a:t>  y no </a:t>
          </a:r>
          <a:r>
            <a:rPr lang="en-US" sz="1200" b="1" dirty="0" err="1" smtClean="0">
              <a:latin typeface="+mn-lt"/>
            </a:rPr>
            <a:t>productivo</a:t>
          </a:r>
          <a:r>
            <a:rPr lang="en-US" sz="1200" b="0" dirty="0" smtClean="0">
              <a:latin typeface="+mn-lt"/>
            </a:rPr>
            <a:t>. Y las </a:t>
          </a:r>
          <a:r>
            <a:rPr lang="en-US" sz="1200" b="0" dirty="0" err="1" smtClean="0">
              <a:latin typeface="+mn-lt"/>
            </a:rPr>
            <a:t>mujeres</a:t>
          </a:r>
          <a:r>
            <a:rPr lang="en-US" sz="1200" b="0" dirty="0" smtClean="0">
              <a:latin typeface="+mn-lt"/>
            </a:rPr>
            <a:t> </a:t>
          </a:r>
          <a:r>
            <a:rPr lang="en-US" sz="1200" b="0" dirty="0" err="1" smtClean="0">
              <a:latin typeface="+mn-lt"/>
            </a:rPr>
            <a:t>jefas</a:t>
          </a:r>
          <a:r>
            <a:rPr lang="en-US" sz="1200" b="0" dirty="0" smtClean="0">
              <a:latin typeface="+mn-lt"/>
            </a:rPr>
            <a:t> de </a:t>
          </a:r>
          <a:r>
            <a:rPr lang="en-US" sz="1200" b="0" dirty="0" err="1" smtClean="0">
              <a:latin typeface="+mn-lt"/>
            </a:rPr>
            <a:t>hogar</a:t>
          </a:r>
          <a:r>
            <a:rPr lang="en-US" sz="1200" b="0" dirty="0" smtClean="0">
              <a:latin typeface="+mn-lt"/>
            </a:rPr>
            <a:t> son las que </a:t>
          </a:r>
          <a:r>
            <a:rPr lang="en-US" sz="1200" b="0" dirty="0" err="1" smtClean="0">
              <a:latin typeface="+mn-lt"/>
            </a:rPr>
            <a:t>más</a:t>
          </a:r>
          <a:r>
            <a:rPr lang="en-US" sz="1200" b="0" dirty="0" smtClean="0">
              <a:latin typeface="+mn-lt"/>
            </a:rPr>
            <a:t> </a:t>
          </a:r>
          <a:r>
            <a:rPr lang="en-US" sz="1200" b="0" dirty="0" err="1" smtClean="0">
              <a:latin typeface="+mn-lt"/>
            </a:rPr>
            <a:t>trabajan</a:t>
          </a:r>
          <a:r>
            <a:rPr lang="en-US" sz="1200" b="0" dirty="0" smtClean="0">
              <a:latin typeface="+mn-lt"/>
            </a:rPr>
            <a:t>. </a:t>
          </a:r>
        </a:p>
        <a:p>
          <a:r>
            <a:rPr lang="en-US" sz="1200" b="0" dirty="0" err="1" smtClean="0">
              <a:latin typeface="+mn-lt"/>
            </a:rPr>
            <a:t>Analizar</a:t>
          </a:r>
          <a:r>
            <a:rPr lang="en-US" sz="1200" b="0" dirty="0" smtClean="0">
              <a:latin typeface="+mn-lt"/>
            </a:rPr>
            <a:t> las </a:t>
          </a:r>
          <a:r>
            <a:rPr lang="en-US" sz="1200" b="0" dirty="0" err="1" smtClean="0">
              <a:latin typeface="+mn-lt"/>
            </a:rPr>
            <a:t>desigualdades</a:t>
          </a:r>
          <a:r>
            <a:rPr lang="en-US" sz="1200" b="0" dirty="0" smtClean="0">
              <a:latin typeface="+mn-lt"/>
            </a:rPr>
            <a:t> de </a:t>
          </a:r>
          <a:r>
            <a:rPr lang="en-US" sz="1200" b="0" dirty="0" err="1" smtClean="0">
              <a:latin typeface="+mn-lt"/>
            </a:rPr>
            <a:t>ingreso</a:t>
          </a:r>
          <a:r>
            <a:rPr lang="en-US" sz="1200" b="0" dirty="0" smtClean="0">
              <a:latin typeface="+mn-lt"/>
            </a:rPr>
            <a:t> +</a:t>
          </a:r>
          <a:r>
            <a:rPr lang="en-US" sz="1200" b="0" dirty="0" err="1" smtClean="0">
              <a:latin typeface="+mn-lt"/>
            </a:rPr>
            <a:t>tiempo</a:t>
          </a:r>
          <a:r>
            <a:rPr lang="en-US" sz="1200" b="0" dirty="0" smtClean="0">
              <a:latin typeface="+mn-lt"/>
            </a:rPr>
            <a:t>. </a:t>
          </a:r>
          <a:r>
            <a:rPr lang="es-PA" sz="1200" b="0" i="0" dirty="0" smtClean="0">
              <a:effectLst/>
              <a:latin typeface="+mn-lt"/>
              <a:cs typeface="Calibri" pitchFamily="34" charset="0"/>
            </a:rPr>
            <a:t>Y en El Salvador ¿cuanto trabajan los hombres y cuanto las mujeres?  </a:t>
          </a:r>
          <a:endParaRPr lang="es-PA" sz="1200" b="0" i="0" dirty="0">
            <a:effectLst/>
            <a:latin typeface="+mn-lt"/>
          </a:endParaRPr>
        </a:p>
      </dgm:t>
    </dgm:pt>
    <dgm:pt modelId="{E9B2EDA8-2BB1-4DBC-945E-5352B1FCCEA7}" type="parTrans" cxnId="{0143FF3E-78B6-449C-B64F-498AA73E1ACD}">
      <dgm:prSet/>
      <dgm:spPr/>
      <dgm:t>
        <a:bodyPr/>
        <a:lstStyle/>
        <a:p>
          <a:endParaRPr lang="es-PA"/>
        </a:p>
      </dgm:t>
    </dgm:pt>
    <dgm:pt modelId="{0B6F8BCF-9AA3-4009-B2A5-571A6857A09D}" type="sibTrans" cxnId="{0143FF3E-78B6-449C-B64F-498AA73E1ACD}">
      <dgm:prSet/>
      <dgm:spPr/>
      <dgm:t>
        <a:bodyPr/>
        <a:lstStyle/>
        <a:p>
          <a:endParaRPr lang="es-PA"/>
        </a:p>
      </dgm:t>
    </dgm:pt>
    <dgm:pt modelId="{40A63209-A98B-4062-A593-5E42F72BBDDF}">
      <dgm:prSet custT="1"/>
      <dgm:spPr/>
      <dgm:t>
        <a:bodyPr/>
        <a:lstStyle/>
        <a:p>
          <a:endParaRPr lang="es-PA" sz="1200" b="0" dirty="0">
            <a:latin typeface="+mn-lt"/>
          </a:endParaRPr>
        </a:p>
      </dgm:t>
    </dgm:pt>
    <dgm:pt modelId="{85F2CC84-3F25-40FC-A637-B90FF86490F7}" type="parTrans" cxnId="{7EFEDFD6-EB86-417A-ADA8-CE9B40ACBC21}">
      <dgm:prSet/>
      <dgm:spPr/>
      <dgm:t>
        <a:bodyPr/>
        <a:lstStyle/>
        <a:p>
          <a:endParaRPr lang="es-PA"/>
        </a:p>
      </dgm:t>
    </dgm:pt>
    <dgm:pt modelId="{1A47D9CB-8EB2-4C92-A268-785794261476}" type="sibTrans" cxnId="{7EFEDFD6-EB86-417A-ADA8-CE9B40ACBC21}">
      <dgm:prSet/>
      <dgm:spPr/>
      <dgm:t>
        <a:bodyPr/>
        <a:lstStyle/>
        <a:p>
          <a:endParaRPr lang="es-PA"/>
        </a:p>
      </dgm:t>
    </dgm:pt>
    <dgm:pt modelId="{B6CFA4E2-EE6D-482E-8E95-8323891D89FE}">
      <dgm:prSet/>
      <dgm:spPr/>
      <dgm:t>
        <a:bodyPr/>
        <a:lstStyle/>
        <a:p>
          <a:endParaRPr lang="es-PA" sz="1000" dirty="0"/>
        </a:p>
      </dgm:t>
    </dgm:pt>
    <dgm:pt modelId="{6512CA70-9350-411F-A63C-4EE8D515430B}" type="parTrans" cxnId="{90E892FB-A1C8-4DCC-92CD-6841E8C44340}">
      <dgm:prSet/>
      <dgm:spPr/>
      <dgm:t>
        <a:bodyPr/>
        <a:lstStyle/>
        <a:p>
          <a:endParaRPr lang="es-PA"/>
        </a:p>
      </dgm:t>
    </dgm:pt>
    <dgm:pt modelId="{BBAAC1A2-2C95-4565-ACE9-5967E2780C08}" type="sibTrans" cxnId="{90E892FB-A1C8-4DCC-92CD-6841E8C44340}">
      <dgm:prSet/>
      <dgm:spPr/>
      <dgm:t>
        <a:bodyPr/>
        <a:lstStyle/>
        <a:p>
          <a:endParaRPr lang="es-PA"/>
        </a:p>
      </dgm:t>
    </dgm:pt>
    <dgm:pt modelId="{31C1B6CE-DC72-4789-87EA-BAD325DD4092}">
      <dgm:prSet custT="1"/>
      <dgm:spPr/>
      <dgm:t>
        <a:bodyPr/>
        <a:lstStyle/>
        <a:p>
          <a:endParaRPr lang="es-PA" sz="1200" b="0" dirty="0">
            <a:latin typeface="+mn-lt"/>
          </a:endParaRPr>
        </a:p>
      </dgm:t>
    </dgm:pt>
    <dgm:pt modelId="{A514CCCF-254A-4A5D-BFE1-1695822BB441}" type="parTrans" cxnId="{0542E19F-B203-43F1-B10E-5830718F1B9B}">
      <dgm:prSet/>
      <dgm:spPr/>
      <dgm:t>
        <a:bodyPr/>
        <a:lstStyle/>
        <a:p>
          <a:endParaRPr lang="es-PA"/>
        </a:p>
      </dgm:t>
    </dgm:pt>
    <dgm:pt modelId="{20886C91-0399-4891-914B-2C49FEDBEEFD}" type="sibTrans" cxnId="{0542E19F-B203-43F1-B10E-5830718F1B9B}">
      <dgm:prSet/>
      <dgm:spPr/>
      <dgm:t>
        <a:bodyPr/>
        <a:lstStyle/>
        <a:p>
          <a:endParaRPr lang="es-PA"/>
        </a:p>
      </dgm:t>
    </dgm:pt>
    <dgm:pt modelId="{1711B280-671F-469C-ACC6-BEB088647D98}">
      <dgm:prSet/>
      <dgm:spPr/>
      <dgm:t>
        <a:bodyPr/>
        <a:lstStyle/>
        <a:p>
          <a:r>
            <a:rPr lang="es-PA" dirty="0" smtClean="0"/>
            <a:t>Participación</a:t>
          </a:r>
          <a:endParaRPr lang="es-PA" dirty="0"/>
        </a:p>
      </dgm:t>
    </dgm:pt>
    <dgm:pt modelId="{6CB8C4C7-1021-4E41-AE1D-77F7782E9A41}" type="parTrans" cxnId="{DEB73577-FBFC-4EAB-8ED5-5AF0775E6C7F}">
      <dgm:prSet/>
      <dgm:spPr/>
      <dgm:t>
        <a:bodyPr/>
        <a:lstStyle/>
        <a:p>
          <a:endParaRPr lang="es-PA"/>
        </a:p>
      </dgm:t>
    </dgm:pt>
    <dgm:pt modelId="{50309A5D-13F5-48E1-A91C-8320EC7BA7A2}" type="sibTrans" cxnId="{DEB73577-FBFC-4EAB-8ED5-5AF0775E6C7F}">
      <dgm:prSet/>
      <dgm:spPr/>
      <dgm:t>
        <a:bodyPr/>
        <a:lstStyle/>
        <a:p>
          <a:endParaRPr lang="es-PA"/>
        </a:p>
      </dgm:t>
    </dgm:pt>
    <dgm:pt modelId="{AAF784A0-D8F7-4055-8740-E001619883E0}">
      <dgm:prSet/>
      <dgm:spPr/>
      <dgm:t>
        <a:bodyPr/>
        <a:lstStyle/>
        <a:p>
          <a:endParaRPr lang="es-PA" sz="1000" dirty="0"/>
        </a:p>
      </dgm:t>
    </dgm:pt>
    <dgm:pt modelId="{D2329F2A-25F4-4183-9A80-77515F79AA6F}" type="parTrans" cxnId="{7209C985-CF66-4AD8-8F00-9665BA97A1EE}">
      <dgm:prSet/>
      <dgm:spPr/>
      <dgm:t>
        <a:bodyPr/>
        <a:lstStyle/>
        <a:p>
          <a:endParaRPr lang="es-PA"/>
        </a:p>
      </dgm:t>
    </dgm:pt>
    <dgm:pt modelId="{BAEC9845-A332-47BD-8366-6CD7B1E5FD5F}" type="sibTrans" cxnId="{7209C985-CF66-4AD8-8F00-9665BA97A1EE}">
      <dgm:prSet/>
      <dgm:spPr/>
      <dgm:t>
        <a:bodyPr/>
        <a:lstStyle/>
        <a:p>
          <a:endParaRPr lang="es-PA"/>
        </a:p>
      </dgm:t>
    </dgm:pt>
    <dgm:pt modelId="{2A7B76BE-B264-4721-9C24-438F0095C437}">
      <dgm:prSet custT="1"/>
      <dgm:spPr/>
      <dgm:t>
        <a:bodyPr/>
        <a:lstStyle/>
        <a:p>
          <a:r>
            <a:rPr lang="es-PA" sz="1200" dirty="0" smtClean="0"/>
            <a:t>Participar del trabajo y utilizar recursos generalmente genera beneficios para las personas, los hogares y las comunidades. Estos pueden ser:</a:t>
          </a:r>
          <a:endParaRPr lang="es-PA" sz="1200" dirty="0"/>
        </a:p>
      </dgm:t>
    </dgm:pt>
    <dgm:pt modelId="{70810F16-25D4-41C7-8047-8A4D151D521D}" type="parTrans" cxnId="{06ED469C-6339-47C6-911B-C0E300CAC98C}">
      <dgm:prSet/>
      <dgm:spPr/>
      <dgm:t>
        <a:bodyPr/>
        <a:lstStyle/>
        <a:p>
          <a:endParaRPr lang="es-PA"/>
        </a:p>
      </dgm:t>
    </dgm:pt>
    <dgm:pt modelId="{49615B6C-1BC2-4436-9740-CCFE3EC9C19C}" type="sibTrans" cxnId="{06ED469C-6339-47C6-911B-C0E300CAC98C}">
      <dgm:prSet/>
      <dgm:spPr/>
      <dgm:t>
        <a:bodyPr/>
        <a:lstStyle/>
        <a:p>
          <a:endParaRPr lang="es-PA"/>
        </a:p>
      </dgm:t>
    </dgm:pt>
    <dgm:pt modelId="{4A6DFE13-0106-4AF8-88FC-268E50F8C623}">
      <dgm:prSet custT="1"/>
      <dgm:spPr/>
      <dgm:t>
        <a:bodyPr/>
        <a:lstStyle/>
        <a:p>
          <a:r>
            <a:rPr lang="es-PA" sz="1200" dirty="0" smtClean="0"/>
            <a:t>• Provisión de necesidades básicas como alimento, vestido, vivienda, ingresos, etc.</a:t>
          </a:r>
          <a:endParaRPr lang="es-PA" sz="1200" dirty="0"/>
        </a:p>
      </dgm:t>
    </dgm:pt>
    <dgm:pt modelId="{BEAF01AC-6D44-4979-ABE7-62CD4768C342}" type="parTrans" cxnId="{4E3EB0AE-D1B3-4E77-BF78-5EB839C00941}">
      <dgm:prSet/>
      <dgm:spPr/>
      <dgm:t>
        <a:bodyPr/>
        <a:lstStyle/>
        <a:p>
          <a:endParaRPr lang="es-PA"/>
        </a:p>
      </dgm:t>
    </dgm:pt>
    <dgm:pt modelId="{07CC12D2-3655-4F65-8DBF-739F6DEF54D7}" type="sibTrans" cxnId="{4E3EB0AE-D1B3-4E77-BF78-5EB839C00941}">
      <dgm:prSet/>
      <dgm:spPr/>
      <dgm:t>
        <a:bodyPr/>
        <a:lstStyle/>
        <a:p>
          <a:endParaRPr lang="es-PA"/>
        </a:p>
      </dgm:t>
    </dgm:pt>
    <dgm:pt modelId="{D999ACA0-62EE-4E72-946D-A88047327A14}">
      <dgm:prSet custT="1"/>
      <dgm:spPr/>
      <dgm:t>
        <a:bodyPr/>
        <a:lstStyle/>
        <a:p>
          <a:r>
            <a:rPr lang="es-PA" sz="1200" dirty="0" smtClean="0"/>
            <a:t>• Propiedad.</a:t>
          </a:r>
          <a:endParaRPr lang="es-PA" sz="1200" dirty="0"/>
        </a:p>
      </dgm:t>
    </dgm:pt>
    <dgm:pt modelId="{43924EAC-0274-4E18-9790-096C68C393CB}" type="parTrans" cxnId="{237EFFBC-712B-4930-A218-16A5C46271E6}">
      <dgm:prSet/>
      <dgm:spPr/>
      <dgm:t>
        <a:bodyPr/>
        <a:lstStyle/>
        <a:p>
          <a:endParaRPr lang="es-PA"/>
        </a:p>
      </dgm:t>
    </dgm:pt>
    <dgm:pt modelId="{750F5C8F-D9F6-4B74-B2B5-175290B8A9BE}" type="sibTrans" cxnId="{237EFFBC-712B-4930-A218-16A5C46271E6}">
      <dgm:prSet/>
      <dgm:spPr/>
      <dgm:t>
        <a:bodyPr/>
        <a:lstStyle/>
        <a:p>
          <a:endParaRPr lang="es-PA"/>
        </a:p>
      </dgm:t>
    </dgm:pt>
    <dgm:pt modelId="{1D67FCDB-5538-4B44-8822-A8A95095D4DE}">
      <dgm:prSet custT="1"/>
      <dgm:spPr/>
      <dgm:t>
        <a:bodyPr/>
        <a:lstStyle/>
        <a:p>
          <a:r>
            <a:rPr lang="es-PA" sz="1200" smtClean="0"/>
            <a:t>• Educación y Formación.</a:t>
          </a:r>
          <a:endParaRPr lang="es-PA" sz="1200"/>
        </a:p>
      </dgm:t>
    </dgm:pt>
    <dgm:pt modelId="{4EB674FC-9676-4458-A8AE-8CA942E24FD7}" type="parTrans" cxnId="{D6C553B2-5207-4A94-AAAE-39E26AEF246A}">
      <dgm:prSet/>
      <dgm:spPr/>
      <dgm:t>
        <a:bodyPr/>
        <a:lstStyle/>
        <a:p>
          <a:endParaRPr lang="es-PA"/>
        </a:p>
      </dgm:t>
    </dgm:pt>
    <dgm:pt modelId="{CFE5F3A6-6FD3-47D9-AEC0-9EB37E9AF5AB}" type="sibTrans" cxnId="{D6C553B2-5207-4A94-AAAE-39E26AEF246A}">
      <dgm:prSet/>
      <dgm:spPr/>
      <dgm:t>
        <a:bodyPr/>
        <a:lstStyle/>
        <a:p>
          <a:endParaRPr lang="es-PA"/>
        </a:p>
      </dgm:t>
    </dgm:pt>
    <dgm:pt modelId="{928566F1-D414-4752-B688-C00C937C1508}">
      <dgm:prSet custT="1"/>
      <dgm:spPr/>
      <dgm:t>
        <a:bodyPr/>
        <a:lstStyle/>
        <a:p>
          <a:r>
            <a:rPr lang="es-PA" sz="1200" dirty="0" smtClean="0"/>
            <a:t>• Poder político, prestigio, status y oportunidades para abordar nuevos intereses.</a:t>
          </a:r>
        </a:p>
        <a:p>
          <a:r>
            <a:rPr lang="es-PA" sz="1200" b="1" dirty="0" smtClean="0"/>
            <a:t>La posición subordinada de las mujeres puede limitar su acceso y control sobre los recursos y beneficios</a:t>
          </a:r>
        </a:p>
        <a:p>
          <a:endParaRPr lang="es-PA" sz="1200" dirty="0" smtClean="0"/>
        </a:p>
        <a:p>
          <a:endParaRPr lang="es-PA" sz="1200" dirty="0"/>
        </a:p>
      </dgm:t>
    </dgm:pt>
    <dgm:pt modelId="{4339B0E8-CC5C-4F6E-964E-13AEF544406E}" type="parTrans" cxnId="{EEA22645-A364-408A-AA12-A938F3A1E9C6}">
      <dgm:prSet/>
      <dgm:spPr/>
      <dgm:t>
        <a:bodyPr/>
        <a:lstStyle/>
        <a:p>
          <a:endParaRPr lang="es-PA"/>
        </a:p>
      </dgm:t>
    </dgm:pt>
    <dgm:pt modelId="{E9691A31-540D-4603-9087-4AF166F39C03}" type="sibTrans" cxnId="{EEA22645-A364-408A-AA12-A938F3A1E9C6}">
      <dgm:prSet/>
      <dgm:spPr/>
      <dgm:t>
        <a:bodyPr/>
        <a:lstStyle/>
        <a:p>
          <a:endParaRPr lang="es-PA"/>
        </a:p>
      </dgm:t>
    </dgm:pt>
    <dgm:pt modelId="{C7B2D933-DDEF-47F5-848A-D56DFA44701D}">
      <dgm:prSet custT="1"/>
      <dgm:spPr/>
      <dgm:t>
        <a:bodyPr/>
        <a:lstStyle/>
        <a:p>
          <a:r>
            <a:rPr lang="es-PA" sz="1200" dirty="0" smtClean="0"/>
            <a:t> </a:t>
          </a:r>
          <a:endParaRPr lang="es-PA" sz="1200" dirty="0"/>
        </a:p>
      </dgm:t>
    </dgm:pt>
    <dgm:pt modelId="{2151F427-0B03-4F80-A4F6-0F75AA4E3496}" type="parTrans" cxnId="{48136540-C87E-4B3F-BCA6-E7C6C72682B7}">
      <dgm:prSet/>
      <dgm:spPr/>
      <dgm:t>
        <a:bodyPr/>
        <a:lstStyle/>
        <a:p>
          <a:endParaRPr lang="es-PA"/>
        </a:p>
      </dgm:t>
    </dgm:pt>
    <dgm:pt modelId="{E3200778-DA55-4324-97CB-2E29159B94FC}" type="sibTrans" cxnId="{48136540-C87E-4B3F-BCA6-E7C6C72682B7}">
      <dgm:prSet/>
      <dgm:spPr/>
      <dgm:t>
        <a:bodyPr/>
        <a:lstStyle/>
        <a:p>
          <a:endParaRPr lang="es-PA"/>
        </a:p>
      </dgm:t>
    </dgm:pt>
    <dgm:pt modelId="{B09389D6-D3BB-42AB-9E63-002E2A228AFB}" type="pres">
      <dgm:prSet presAssocID="{9E76F01B-D9B8-4A0D-8A7C-C0FE21A766C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B97CE6D5-6EBA-4B3F-B76E-8E339CAB8737}" type="pres">
      <dgm:prSet presAssocID="{78E6C000-8E73-4944-9454-9BCBF4639AE1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235D24B-D311-422D-B254-8FA1860858D2}" type="pres">
      <dgm:prSet presAssocID="{78E6C000-8E73-4944-9454-9BCBF4639AE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9AA9079-9300-4462-8F99-581ABDE43C51}" type="pres">
      <dgm:prSet presAssocID="{8AD9A7E6-7B40-4A0C-A298-3A768E8C2D72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C89F11D-5A32-47B5-8318-C34561E8F296}" type="pres">
      <dgm:prSet presAssocID="{8AD9A7E6-7B40-4A0C-A298-3A768E8C2D72}" presName="childText2" presStyleLbl="solidAlignAcc1" presStyleIdx="1" presStyleCnt="3" custScaleY="122491" custLinFactNeighborX="808" custLinFactNeighborY="3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95D9882-DC73-4E6F-9187-AC51F43A45ED}" type="pres">
      <dgm:prSet presAssocID="{36AF61E1-2C41-445C-B028-27B3A72859FF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A0CAB30-E999-4092-82C6-D48806BBDF55}" type="pres">
      <dgm:prSet presAssocID="{36AF61E1-2C41-445C-B028-27B3A72859F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7707E56-6CD7-4FFD-9F6B-B6724333820E}" type="pres">
      <dgm:prSet presAssocID="{1711B280-671F-469C-ACC6-BEB088647D98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3ABFE5BF-0F9D-437B-A897-D557349859CF}" type="presOf" srcId="{4A6DFE13-0106-4AF8-88FC-268E50F8C623}" destId="{4C89F11D-5A32-47B5-8318-C34561E8F296}" srcOrd="0" destOrd="2" presId="urn:microsoft.com/office/officeart/2009/3/layout/IncreasingArrowsProcess"/>
    <dgm:cxn modelId="{F744ABA9-C55F-4033-B570-4280A3BE9A4B}" type="presOf" srcId="{AAF784A0-D8F7-4055-8740-E001619883E0}" destId="{2235D24B-D311-422D-B254-8FA1860858D2}" srcOrd="0" destOrd="1" presId="urn:microsoft.com/office/officeart/2009/3/layout/IncreasingArrowsProcess"/>
    <dgm:cxn modelId="{78274E58-164F-4673-94CD-CB675F883F29}" type="presOf" srcId="{9E76F01B-D9B8-4A0D-8A7C-C0FE21A766C0}" destId="{B09389D6-D3BB-42AB-9E63-002E2A228AFB}" srcOrd="0" destOrd="0" presId="urn:microsoft.com/office/officeart/2009/3/layout/IncreasingArrowsProcess"/>
    <dgm:cxn modelId="{DBAD0820-DAC6-47C7-8C08-C13447EE0C98}" type="presOf" srcId="{D999ACA0-62EE-4E72-946D-A88047327A14}" destId="{4C89F11D-5A32-47B5-8318-C34561E8F296}" srcOrd="0" destOrd="3" presId="urn:microsoft.com/office/officeart/2009/3/layout/IncreasingArrowsProcess"/>
    <dgm:cxn modelId="{FCD64272-DAB1-4AB2-AEEE-ABDCC078040A}" type="presOf" srcId="{71C07A70-179B-4FA4-90BF-02D08952BDA4}" destId="{4C89F11D-5A32-47B5-8318-C34561E8F296}" srcOrd="0" destOrd="0" presId="urn:microsoft.com/office/officeart/2009/3/layout/IncreasingArrowsProcess"/>
    <dgm:cxn modelId="{EB10DEB1-1C54-4127-935E-F2C7D1F7196D}" type="presOf" srcId="{B6CFA4E2-EE6D-482E-8E95-8323891D89FE}" destId="{2235D24B-D311-422D-B254-8FA1860858D2}" srcOrd="0" destOrd="2" presId="urn:microsoft.com/office/officeart/2009/3/layout/IncreasingArrowsProcess"/>
    <dgm:cxn modelId="{FAD6B3A6-2A91-4606-92E0-DDA7844F9A77}" type="presOf" srcId="{31C1B6CE-DC72-4789-87EA-BAD325DD4092}" destId="{0A0CAB30-E999-4092-82C6-D48806BBDF55}" srcOrd="0" destOrd="1" presId="urn:microsoft.com/office/officeart/2009/3/layout/IncreasingArrowsProcess"/>
    <dgm:cxn modelId="{FE6B9387-27FC-4F25-95F5-7B5CC8736B03}" type="presOf" srcId="{C7B2D933-DDEF-47F5-848A-D56DFA44701D}" destId="{4C89F11D-5A32-47B5-8318-C34561E8F296}" srcOrd="0" destOrd="6" presId="urn:microsoft.com/office/officeart/2009/3/layout/IncreasingArrowsProcess"/>
    <dgm:cxn modelId="{06ED469C-6339-47C6-911B-C0E300CAC98C}" srcId="{8AD9A7E6-7B40-4A0C-A298-3A768E8C2D72}" destId="{2A7B76BE-B264-4721-9C24-438F0095C437}" srcOrd="1" destOrd="0" parTransId="{70810F16-25D4-41C7-8047-8A4D151D521D}" sibTransId="{49615B6C-1BC2-4436-9740-CCFE3EC9C19C}"/>
    <dgm:cxn modelId="{7EFEDFD6-EB86-417A-ADA8-CE9B40ACBC21}" srcId="{36AF61E1-2C41-445C-B028-27B3A72859FF}" destId="{40A63209-A98B-4062-A593-5E42F72BBDDF}" srcOrd="2" destOrd="0" parTransId="{85F2CC84-3F25-40FC-A637-B90FF86490F7}" sibTransId="{1A47D9CB-8EB2-4C92-A268-785794261476}"/>
    <dgm:cxn modelId="{3476E896-8EB4-42C3-954D-65DF28C6B382}" srcId="{78E6C000-8E73-4944-9454-9BCBF4639AE1}" destId="{4B93007B-A803-4B9C-B634-326AC7FEEE94}" srcOrd="0" destOrd="0" parTransId="{7487D7BB-5940-4B59-84AD-0C48C02DB2CD}" sibTransId="{B5BD3508-438C-4D31-8AB7-038AB10111A3}"/>
    <dgm:cxn modelId="{30BA14D1-81E5-4200-942A-9F2AF98BAE4E}" type="presOf" srcId="{8AD9A7E6-7B40-4A0C-A298-3A768E8C2D72}" destId="{29AA9079-9300-4462-8F99-581ABDE43C51}" srcOrd="0" destOrd="0" presId="urn:microsoft.com/office/officeart/2009/3/layout/IncreasingArrowsProcess"/>
    <dgm:cxn modelId="{CA0CEC1E-3DB2-40B4-8D0F-54819E2E4606}" type="presOf" srcId="{2A7B76BE-B264-4721-9C24-438F0095C437}" destId="{4C89F11D-5A32-47B5-8318-C34561E8F296}" srcOrd="0" destOrd="1" presId="urn:microsoft.com/office/officeart/2009/3/layout/IncreasingArrowsProcess"/>
    <dgm:cxn modelId="{BD87CC6B-9A5E-44E7-BE8B-7020E7D9D9AA}" type="presOf" srcId="{4B93007B-A803-4B9C-B634-326AC7FEEE94}" destId="{2235D24B-D311-422D-B254-8FA1860858D2}" srcOrd="0" destOrd="0" presId="urn:microsoft.com/office/officeart/2009/3/layout/IncreasingArrowsProcess"/>
    <dgm:cxn modelId="{D1B434AD-BA57-482E-8134-CF5173EE4522}" type="presOf" srcId="{1711B280-671F-469C-ACC6-BEB088647D98}" destId="{27707E56-6CD7-4FFD-9F6B-B6724333820E}" srcOrd="0" destOrd="0" presId="urn:microsoft.com/office/officeart/2009/3/layout/IncreasingArrowsProcess"/>
    <dgm:cxn modelId="{0143FF3E-78B6-449C-B64F-498AA73E1ACD}" srcId="{36AF61E1-2C41-445C-B028-27B3A72859FF}" destId="{317CC415-7B18-4099-A847-BCE0B6BF4204}" srcOrd="0" destOrd="0" parTransId="{E9B2EDA8-2BB1-4DBC-945E-5352B1FCCEA7}" sibTransId="{0B6F8BCF-9AA3-4009-B2A5-571A6857A09D}"/>
    <dgm:cxn modelId="{16EE64A7-64C5-4582-AAB9-1613D389DCF5}" srcId="{9E76F01B-D9B8-4A0D-8A7C-C0FE21A766C0}" destId="{8AD9A7E6-7B40-4A0C-A298-3A768E8C2D72}" srcOrd="1" destOrd="0" parTransId="{5AD499E9-9EF9-40BA-810F-F4ED2A697FBF}" sibTransId="{736BBEF1-39C6-4DF4-88F7-DF2B5FF1CDAF}"/>
    <dgm:cxn modelId="{D6C553B2-5207-4A94-AAAE-39E26AEF246A}" srcId="{8AD9A7E6-7B40-4A0C-A298-3A768E8C2D72}" destId="{1D67FCDB-5538-4B44-8822-A8A95095D4DE}" srcOrd="4" destOrd="0" parTransId="{4EB674FC-9676-4458-A8AE-8CA942E24FD7}" sibTransId="{CFE5F3A6-6FD3-47D9-AEC0-9EB37E9AF5AB}"/>
    <dgm:cxn modelId="{79FFA6F4-33A1-4E2B-B30B-A8980B7A3238}" type="presOf" srcId="{78E6C000-8E73-4944-9454-9BCBF4639AE1}" destId="{B97CE6D5-6EBA-4B3F-B76E-8E339CAB8737}" srcOrd="0" destOrd="0" presId="urn:microsoft.com/office/officeart/2009/3/layout/IncreasingArrowsProcess"/>
    <dgm:cxn modelId="{76A4CF04-84A3-4952-BFA5-01380B49D289}" srcId="{8AD9A7E6-7B40-4A0C-A298-3A768E8C2D72}" destId="{71C07A70-179B-4FA4-90BF-02D08952BDA4}" srcOrd="0" destOrd="0" parTransId="{46F1B411-6F25-4F90-B5B7-6E1115E8DCA9}" sibTransId="{D6F1B5AE-6BA6-4769-9F4C-07BF18BF99AE}"/>
    <dgm:cxn modelId="{48136540-C87E-4B3F-BCA6-E7C6C72682B7}" srcId="{8AD9A7E6-7B40-4A0C-A298-3A768E8C2D72}" destId="{C7B2D933-DDEF-47F5-848A-D56DFA44701D}" srcOrd="6" destOrd="0" parTransId="{2151F427-0B03-4F80-A4F6-0F75AA4E3496}" sibTransId="{E3200778-DA55-4324-97CB-2E29159B94FC}"/>
    <dgm:cxn modelId="{CBB770C5-436A-46A7-9123-86564829ECF2}" srcId="{9E76F01B-D9B8-4A0D-8A7C-C0FE21A766C0}" destId="{36AF61E1-2C41-445C-B028-27B3A72859FF}" srcOrd="2" destOrd="0" parTransId="{3FA05FF0-C4AC-41C2-B3A3-B2B59E2C53CD}" sibTransId="{50D86E94-35E7-4D0D-B149-8C36F321126A}"/>
    <dgm:cxn modelId="{0542E19F-B203-43F1-B10E-5830718F1B9B}" srcId="{36AF61E1-2C41-445C-B028-27B3A72859FF}" destId="{31C1B6CE-DC72-4789-87EA-BAD325DD4092}" srcOrd="1" destOrd="0" parTransId="{A514CCCF-254A-4A5D-BFE1-1695822BB441}" sibTransId="{20886C91-0399-4891-914B-2C49FEDBEEFD}"/>
    <dgm:cxn modelId="{7209C985-CF66-4AD8-8F00-9665BA97A1EE}" srcId="{78E6C000-8E73-4944-9454-9BCBF4639AE1}" destId="{AAF784A0-D8F7-4055-8740-E001619883E0}" srcOrd="1" destOrd="0" parTransId="{D2329F2A-25F4-4183-9A80-77515F79AA6F}" sibTransId="{BAEC9845-A332-47BD-8366-6CD7B1E5FD5F}"/>
    <dgm:cxn modelId="{1C8E82EC-D960-429D-B7A7-573B73703633}" type="presOf" srcId="{40A63209-A98B-4062-A593-5E42F72BBDDF}" destId="{0A0CAB30-E999-4092-82C6-D48806BBDF55}" srcOrd="0" destOrd="2" presId="urn:microsoft.com/office/officeart/2009/3/layout/IncreasingArrowsProcess"/>
    <dgm:cxn modelId="{9E66C7EC-0EEB-4C7D-B432-549204C51395}" type="presOf" srcId="{928566F1-D414-4752-B688-C00C937C1508}" destId="{4C89F11D-5A32-47B5-8318-C34561E8F296}" srcOrd="0" destOrd="5" presId="urn:microsoft.com/office/officeart/2009/3/layout/IncreasingArrowsProcess"/>
    <dgm:cxn modelId="{237EFFBC-712B-4930-A218-16A5C46271E6}" srcId="{8AD9A7E6-7B40-4A0C-A298-3A768E8C2D72}" destId="{D999ACA0-62EE-4E72-946D-A88047327A14}" srcOrd="3" destOrd="0" parTransId="{43924EAC-0274-4E18-9790-096C68C393CB}" sibTransId="{750F5C8F-D9F6-4B74-B2B5-175290B8A9BE}"/>
    <dgm:cxn modelId="{90E892FB-A1C8-4DCC-92CD-6841E8C44340}" srcId="{78E6C000-8E73-4944-9454-9BCBF4639AE1}" destId="{B6CFA4E2-EE6D-482E-8E95-8323891D89FE}" srcOrd="2" destOrd="0" parTransId="{6512CA70-9350-411F-A63C-4EE8D515430B}" sibTransId="{BBAAC1A2-2C95-4565-ACE9-5967E2780C08}"/>
    <dgm:cxn modelId="{DEB73577-FBFC-4EAB-8ED5-5AF0775E6C7F}" srcId="{9E76F01B-D9B8-4A0D-8A7C-C0FE21A766C0}" destId="{1711B280-671F-469C-ACC6-BEB088647D98}" srcOrd="3" destOrd="0" parTransId="{6CB8C4C7-1021-4E41-AE1D-77F7782E9A41}" sibTransId="{50309A5D-13F5-48E1-A91C-8320EC7BA7A2}"/>
    <dgm:cxn modelId="{B4A7A390-CA68-4D83-9A60-7DB7597CB8C9}" type="presOf" srcId="{1D67FCDB-5538-4B44-8822-A8A95095D4DE}" destId="{4C89F11D-5A32-47B5-8318-C34561E8F296}" srcOrd="0" destOrd="4" presId="urn:microsoft.com/office/officeart/2009/3/layout/IncreasingArrowsProcess"/>
    <dgm:cxn modelId="{4E3EB0AE-D1B3-4E77-BF78-5EB839C00941}" srcId="{8AD9A7E6-7B40-4A0C-A298-3A768E8C2D72}" destId="{4A6DFE13-0106-4AF8-88FC-268E50F8C623}" srcOrd="2" destOrd="0" parTransId="{BEAF01AC-6D44-4979-ABE7-62CD4768C342}" sibTransId="{07CC12D2-3655-4F65-8DBF-739F6DEF54D7}"/>
    <dgm:cxn modelId="{C3D6D737-AAEF-43CC-BF3F-06128CF3DC67}" type="presOf" srcId="{317CC415-7B18-4099-A847-BCE0B6BF4204}" destId="{0A0CAB30-E999-4092-82C6-D48806BBDF55}" srcOrd="0" destOrd="0" presId="urn:microsoft.com/office/officeart/2009/3/layout/IncreasingArrowsProcess"/>
    <dgm:cxn modelId="{5EEBA788-AAC9-41E0-9D00-E90D8E5E6DD4}" srcId="{9E76F01B-D9B8-4A0D-8A7C-C0FE21A766C0}" destId="{78E6C000-8E73-4944-9454-9BCBF4639AE1}" srcOrd="0" destOrd="0" parTransId="{26506215-4C60-46F9-8B1D-CB2E32DF8C7F}" sibTransId="{9137E19C-DBC0-4D05-A45B-AD4C48892DA8}"/>
    <dgm:cxn modelId="{EEA22645-A364-408A-AA12-A938F3A1E9C6}" srcId="{8AD9A7E6-7B40-4A0C-A298-3A768E8C2D72}" destId="{928566F1-D414-4752-B688-C00C937C1508}" srcOrd="5" destOrd="0" parTransId="{4339B0E8-CC5C-4F6E-964E-13AEF544406E}" sibTransId="{E9691A31-540D-4603-9087-4AF166F39C03}"/>
    <dgm:cxn modelId="{E6AEA4EF-7ADD-4BA2-AA33-D5E27BD70F64}" type="presOf" srcId="{36AF61E1-2C41-445C-B028-27B3A72859FF}" destId="{995D9882-DC73-4E6F-9187-AC51F43A45ED}" srcOrd="0" destOrd="0" presId="urn:microsoft.com/office/officeart/2009/3/layout/IncreasingArrowsProcess"/>
    <dgm:cxn modelId="{E4BC474F-D65B-4FFF-850C-34CA801A9E99}" type="presParOf" srcId="{B09389D6-D3BB-42AB-9E63-002E2A228AFB}" destId="{B97CE6D5-6EBA-4B3F-B76E-8E339CAB8737}" srcOrd="0" destOrd="0" presId="urn:microsoft.com/office/officeart/2009/3/layout/IncreasingArrowsProcess"/>
    <dgm:cxn modelId="{5BFDC4AD-028A-4450-91F7-99F0009DD002}" type="presParOf" srcId="{B09389D6-D3BB-42AB-9E63-002E2A228AFB}" destId="{2235D24B-D311-422D-B254-8FA1860858D2}" srcOrd="1" destOrd="0" presId="urn:microsoft.com/office/officeart/2009/3/layout/IncreasingArrowsProcess"/>
    <dgm:cxn modelId="{E60FB021-5B79-4BCD-9313-8FA6A42429BF}" type="presParOf" srcId="{B09389D6-D3BB-42AB-9E63-002E2A228AFB}" destId="{29AA9079-9300-4462-8F99-581ABDE43C51}" srcOrd="2" destOrd="0" presId="urn:microsoft.com/office/officeart/2009/3/layout/IncreasingArrowsProcess"/>
    <dgm:cxn modelId="{4E1A4C97-21D3-4AB7-86B7-9FB0D13B99A6}" type="presParOf" srcId="{B09389D6-D3BB-42AB-9E63-002E2A228AFB}" destId="{4C89F11D-5A32-47B5-8318-C34561E8F296}" srcOrd="3" destOrd="0" presId="urn:microsoft.com/office/officeart/2009/3/layout/IncreasingArrowsProcess"/>
    <dgm:cxn modelId="{D98F36C5-F67F-47AA-A73C-B11F82EA6F25}" type="presParOf" srcId="{B09389D6-D3BB-42AB-9E63-002E2A228AFB}" destId="{995D9882-DC73-4E6F-9187-AC51F43A45ED}" srcOrd="4" destOrd="0" presId="urn:microsoft.com/office/officeart/2009/3/layout/IncreasingArrowsProcess"/>
    <dgm:cxn modelId="{907156D6-0EB6-48DA-9304-B210F8B1C923}" type="presParOf" srcId="{B09389D6-D3BB-42AB-9E63-002E2A228AFB}" destId="{0A0CAB30-E999-4092-82C6-D48806BBDF55}" srcOrd="5" destOrd="0" presId="urn:microsoft.com/office/officeart/2009/3/layout/IncreasingArrowsProcess"/>
    <dgm:cxn modelId="{C69D9557-5B11-4D67-B446-252E1898E6D6}" type="presParOf" srcId="{B09389D6-D3BB-42AB-9E63-002E2A228AFB}" destId="{27707E56-6CD7-4FFD-9F6B-B6724333820E}" srcOrd="6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D7A3C6-DBA2-4B5F-8735-AC3A2A15727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EB07ACD5-2FA4-44BE-B9A6-433803F0B25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PA" dirty="0" smtClean="0">
              <a:solidFill>
                <a:schemeClr val="bg1"/>
              </a:solidFill>
            </a:rPr>
            <a:t>Estrategia dual: </a:t>
          </a:r>
        </a:p>
        <a:p>
          <a:r>
            <a:rPr lang="es-PA" dirty="0" smtClean="0">
              <a:solidFill>
                <a:schemeClr val="bg1"/>
              </a:solidFill>
            </a:rPr>
            <a:t>Transversalización de Género</a:t>
          </a:r>
          <a:endParaRPr lang="es-PA" i="1" dirty="0">
            <a:solidFill>
              <a:schemeClr val="bg1"/>
            </a:solidFill>
          </a:endParaRPr>
        </a:p>
      </dgm:t>
    </dgm:pt>
    <dgm:pt modelId="{7880EBA5-651D-410A-8FB9-3753B421E3EF}" type="parTrans" cxnId="{41B5482E-4C46-4AC1-A855-6E71AEA0FD4F}">
      <dgm:prSet/>
      <dgm:spPr/>
      <dgm:t>
        <a:bodyPr/>
        <a:lstStyle/>
        <a:p>
          <a:endParaRPr lang="es-PA"/>
        </a:p>
      </dgm:t>
    </dgm:pt>
    <dgm:pt modelId="{B1F236B7-C5BC-4F51-8440-B93165F0C985}" type="sibTrans" cxnId="{41B5482E-4C46-4AC1-A855-6E71AEA0FD4F}">
      <dgm:prSet/>
      <dgm:spPr/>
      <dgm:t>
        <a:bodyPr/>
        <a:lstStyle/>
        <a:p>
          <a:endParaRPr lang="es-PA"/>
        </a:p>
      </dgm:t>
    </dgm:pt>
    <dgm:pt modelId="{A57204F1-CB89-4B13-A6C4-E78EBBB6BB59}">
      <dgm:prSet phldrT="[Text]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es-PA" dirty="0" smtClean="0">
              <a:solidFill>
                <a:schemeClr val="tx1"/>
              </a:solidFill>
            </a:rPr>
            <a:t>Integración de las preocupaciones e intereses de mujeres y hombres en todos las políticas y proyectos y en las organizaciones</a:t>
          </a:r>
          <a:endParaRPr lang="es-PA" dirty="0">
            <a:solidFill>
              <a:schemeClr val="tx1"/>
            </a:solidFill>
          </a:endParaRPr>
        </a:p>
      </dgm:t>
    </dgm:pt>
    <dgm:pt modelId="{CB6E65D9-0592-4177-B801-44666D5EADAB}" type="parTrans" cxnId="{AFBFE3AA-2CBC-4E43-91DB-08488903E1D5}">
      <dgm:prSet/>
      <dgm:spPr/>
      <dgm:t>
        <a:bodyPr/>
        <a:lstStyle/>
        <a:p>
          <a:endParaRPr lang="es-PA"/>
        </a:p>
      </dgm:t>
    </dgm:pt>
    <dgm:pt modelId="{B60A6D5B-925C-4316-B7DB-526448DC9A12}" type="sibTrans" cxnId="{AFBFE3AA-2CBC-4E43-91DB-08488903E1D5}">
      <dgm:prSet/>
      <dgm:spPr/>
      <dgm:t>
        <a:bodyPr/>
        <a:lstStyle/>
        <a:p>
          <a:endParaRPr lang="es-PA"/>
        </a:p>
      </dgm:t>
    </dgm:pt>
    <dgm:pt modelId="{052681A3-78FE-44FE-B3AB-ECF03959E52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PA" dirty="0" smtClean="0">
              <a:solidFill>
                <a:schemeClr val="tx1"/>
              </a:solidFill>
            </a:rPr>
            <a:t>Igualdad</a:t>
          </a:r>
          <a:r>
            <a:rPr lang="es-PA" baseline="0" dirty="0" smtClean="0">
              <a:solidFill>
                <a:schemeClr val="tx1"/>
              </a:solidFill>
            </a:rPr>
            <a:t> de Género</a:t>
          </a:r>
          <a:endParaRPr lang="es-PA" dirty="0">
            <a:solidFill>
              <a:schemeClr val="tx1"/>
            </a:solidFill>
          </a:endParaRPr>
        </a:p>
      </dgm:t>
    </dgm:pt>
    <dgm:pt modelId="{C3B50608-8974-4AF7-9000-1AEAFD2D4760}" type="parTrans" cxnId="{70918D46-244F-4801-AC01-8AF4098297E7}">
      <dgm:prSet/>
      <dgm:spPr/>
      <dgm:t>
        <a:bodyPr/>
        <a:lstStyle/>
        <a:p>
          <a:endParaRPr lang="es-PA"/>
        </a:p>
      </dgm:t>
    </dgm:pt>
    <dgm:pt modelId="{1DCD2317-6679-4FBF-AA9E-C9768F52CE71}" type="sibTrans" cxnId="{70918D46-244F-4801-AC01-8AF4098297E7}">
      <dgm:prSet/>
      <dgm:spPr/>
      <dgm:t>
        <a:bodyPr/>
        <a:lstStyle/>
        <a:p>
          <a:endParaRPr lang="es-PA"/>
        </a:p>
      </dgm:t>
    </dgm:pt>
    <dgm:pt modelId="{5FAFE90D-3FB1-42AC-82FD-89E90759E516}">
      <dgm:prSet phldrT="[Text]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es-PA" dirty="0" smtClean="0">
              <a:solidFill>
                <a:schemeClr val="tx1"/>
              </a:solidFill>
            </a:rPr>
            <a:t>Actividades específicas orientadas a empoderar a las mujeres</a:t>
          </a:r>
          <a:endParaRPr lang="es-PA" dirty="0">
            <a:solidFill>
              <a:schemeClr val="tx1"/>
            </a:solidFill>
          </a:endParaRPr>
        </a:p>
      </dgm:t>
    </dgm:pt>
    <dgm:pt modelId="{B6AE856F-25E7-4D86-8179-9BF958A9926D}" type="parTrans" cxnId="{7B4C96D7-9321-43A6-8382-DCEAA35BB917}">
      <dgm:prSet/>
      <dgm:spPr/>
      <dgm:t>
        <a:bodyPr/>
        <a:lstStyle/>
        <a:p>
          <a:endParaRPr lang="es-PA"/>
        </a:p>
      </dgm:t>
    </dgm:pt>
    <dgm:pt modelId="{B88A23FB-5011-410C-81C7-2C5562A4F48F}" type="sibTrans" cxnId="{7B4C96D7-9321-43A6-8382-DCEAA35BB917}">
      <dgm:prSet/>
      <dgm:spPr/>
      <dgm:t>
        <a:bodyPr/>
        <a:lstStyle/>
        <a:p>
          <a:endParaRPr lang="es-PA"/>
        </a:p>
      </dgm:t>
    </dgm:pt>
    <dgm:pt modelId="{4F90044E-9C58-44CA-A4A3-EC9786F0AF23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PA" dirty="0" smtClean="0">
              <a:solidFill>
                <a:schemeClr val="tx1"/>
              </a:solidFill>
            </a:rPr>
            <a:t>Empoderamiento de las mujeres</a:t>
          </a:r>
          <a:endParaRPr lang="es-PA" dirty="0">
            <a:solidFill>
              <a:schemeClr val="tx1"/>
            </a:solidFill>
          </a:endParaRPr>
        </a:p>
      </dgm:t>
    </dgm:pt>
    <dgm:pt modelId="{1925E4BF-5C69-4121-98F8-FFCE3EAC32FC}" type="parTrans" cxnId="{DCC18982-0AA6-41BA-8B99-7F63E17B9694}">
      <dgm:prSet/>
      <dgm:spPr/>
      <dgm:t>
        <a:bodyPr/>
        <a:lstStyle/>
        <a:p>
          <a:endParaRPr lang="es-PA"/>
        </a:p>
      </dgm:t>
    </dgm:pt>
    <dgm:pt modelId="{47114E6E-87EB-40F9-89AB-94BD60DB4382}" type="sibTrans" cxnId="{DCC18982-0AA6-41BA-8B99-7F63E17B9694}">
      <dgm:prSet/>
      <dgm:spPr/>
      <dgm:t>
        <a:bodyPr/>
        <a:lstStyle/>
        <a:p>
          <a:endParaRPr lang="es-PA"/>
        </a:p>
      </dgm:t>
    </dgm:pt>
    <dgm:pt modelId="{A656FF10-2C97-4602-AADB-BB214C844E66}" type="pres">
      <dgm:prSet presAssocID="{F3D7A3C6-DBA2-4B5F-8735-AC3A2A1572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83A5A0AB-9775-4F4C-A4AB-1525488D9B53}" type="pres">
      <dgm:prSet presAssocID="{EB07ACD5-2FA4-44BE-B9A6-433803F0B251}" presName="root1" presStyleCnt="0"/>
      <dgm:spPr/>
      <dgm:t>
        <a:bodyPr/>
        <a:lstStyle/>
        <a:p>
          <a:endParaRPr lang="en-US"/>
        </a:p>
      </dgm:t>
    </dgm:pt>
    <dgm:pt modelId="{999A388D-8CEF-4829-8236-21E2284E96AB}" type="pres">
      <dgm:prSet presAssocID="{EB07ACD5-2FA4-44BE-B9A6-433803F0B251}" presName="LevelOneTextNode" presStyleLbl="node0" presStyleIdx="0" presStyleCnt="1" custScaleX="70459" custLinFactNeighborX="-802" custLinFactNeighborY="-324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54B1353-1277-4C99-91B2-6DFB9AD1EFAC}" type="pres">
      <dgm:prSet presAssocID="{EB07ACD5-2FA4-44BE-B9A6-433803F0B251}" presName="level2hierChild" presStyleCnt="0"/>
      <dgm:spPr/>
      <dgm:t>
        <a:bodyPr/>
        <a:lstStyle/>
        <a:p>
          <a:endParaRPr lang="en-US"/>
        </a:p>
      </dgm:t>
    </dgm:pt>
    <dgm:pt modelId="{D4A3FB3C-6EF6-4374-BF16-85A069E1089E}" type="pres">
      <dgm:prSet presAssocID="{CB6E65D9-0592-4177-B801-44666D5EADAB}" presName="conn2-1" presStyleLbl="parChTrans1D2" presStyleIdx="0" presStyleCnt="2"/>
      <dgm:spPr/>
      <dgm:t>
        <a:bodyPr/>
        <a:lstStyle/>
        <a:p>
          <a:endParaRPr lang="es-PA"/>
        </a:p>
      </dgm:t>
    </dgm:pt>
    <dgm:pt modelId="{4724F9B8-8F18-4270-9274-62E1EEBE577A}" type="pres">
      <dgm:prSet presAssocID="{CB6E65D9-0592-4177-B801-44666D5EADAB}" presName="connTx" presStyleLbl="parChTrans1D2" presStyleIdx="0" presStyleCnt="2"/>
      <dgm:spPr/>
      <dgm:t>
        <a:bodyPr/>
        <a:lstStyle/>
        <a:p>
          <a:endParaRPr lang="es-PA"/>
        </a:p>
      </dgm:t>
    </dgm:pt>
    <dgm:pt modelId="{F9A2E711-DD87-47F8-B8A3-B1DCBBE3775B}" type="pres">
      <dgm:prSet presAssocID="{A57204F1-CB89-4B13-A6C4-E78EBBB6BB59}" presName="root2" presStyleCnt="0"/>
      <dgm:spPr/>
      <dgm:t>
        <a:bodyPr/>
        <a:lstStyle/>
        <a:p>
          <a:endParaRPr lang="en-US"/>
        </a:p>
      </dgm:t>
    </dgm:pt>
    <dgm:pt modelId="{AD1E83FF-CEAA-4DF9-BCCF-CFEB879C4642}" type="pres">
      <dgm:prSet presAssocID="{A57204F1-CB89-4B13-A6C4-E78EBBB6BB59}" presName="LevelTwoTextNode" presStyleLbl="node2" presStyleIdx="0" presStyleCnt="2" custScaleX="72761" custScaleY="139218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7747598C-A9F7-4F73-BD43-3DA04CE8FEA5}" type="pres">
      <dgm:prSet presAssocID="{A57204F1-CB89-4B13-A6C4-E78EBBB6BB59}" presName="level3hierChild" presStyleCnt="0"/>
      <dgm:spPr/>
      <dgm:t>
        <a:bodyPr/>
        <a:lstStyle/>
        <a:p>
          <a:endParaRPr lang="en-US"/>
        </a:p>
      </dgm:t>
    </dgm:pt>
    <dgm:pt modelId="{7B08EF7A-B4EB-4B64-84CF-812E6430099E}" type="pres">
      <dgm:prSet presAssocID="{C3B50608-8974-4AF7-9000-1AEAFD2D4760}" presName="conn2-1" presStyleLbl="parChTrans1D3" presStyleIdx="0" presStyleCnt="2"/>
      <dgm:spPr/>
      <dgm:t>
        <a:bodyPr/>
        <a:lstStyle/>
        <a:p>
          <a:endParaRPr lang="es-PA"/>
        </a:p>
      </dgm:t>
    </dgm:pt>
    <dgm:pt modelId="{F904951B-DAD1-4D18-A57A-748C09802339}" type="pres">
      <dgm:prSet presAssocID="{C3B50608-8974-4AF7-9000-1AEAFD2D4760}" presName="connTx" presStyleLbl="parChTrans1D3" presStyleIdx="0" presStyleCnt="2"/>
      <dgm:spPr/>
      <dgm:t>
        <a:bodyPr/>
        <a:lstStyle/>
        <a:p>
          <a:endParaRPr lang="es-PA"/>
        </a:p>
      </dgm:t>
    </dgm:pt>
    <dgm:pt modelId="{C5266BD8-C8DE-474C-85E1-CC21C6D4A0BF}" type="pres">
      <dgm:prSet presAssocID="{052681A3-78FE-44FE-B3AB-ECF03959E52B}" presName="root2" presStyleCnt="0"/>
      <dgm:spPr/>
      <dgm:t>
        <a:bodyPr/>
        <a:lstStyle/>
        <a:p>
          <a:endParaRPr lang="en-US"/>
        </a:p>
      </dgm:t>
    </dgm:pt>
    <dgm:pt modelId="{CB6261B7-848E-4E39-92B6-AB0665F5EBBE}" type="pres">
      <dgm:prSet presAssocID="{052681A3-78FE-44FE-B3AB-ECF03959E52B}" presName="LevelTwoTextNode" presStyleLbl="node3" presStyleIdx="0" presStyleCnt="2" custScaleX="57140" custScaleY="94851" custLinFactNeighborX="-11685" custLinFactNeighborY="-1082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F674512A-2A5F-4330-A8D5-F666076629A0}" type="pres">
      <dgm:prSet presAssocID="{052681A3-78FE-44FE-B3AB-ECF03959E52B}" presName="level3hierChild" presStyleCnt="0"/>
      <dgm:spPr/>
      <dgm:t>
        <a:bodyPr/>
        <a:lstStyle/>
        <a:p>
          <a:endParaRPr lang="en-US"/>
        </a:p>
      </dgm:t>
    </dgm:pt>
    <dgm:pt modelId="{6140ADC3-7B03-41ED-9D01-FDBD9E595B29}" type="pres">
      <dgm:prSet presAssocID="{B6AE856F-25E7-4D86-8179-9BF958A9926D}" presName="conn2-1" presStyleLbl="parChTrans1D2" presStyleIdx="1" presStyleCnt="2"/>
      <dgm:spPr/>
      <dgm:t>
        <a:bodyPr/>
        <a:lstStyle/>
        <a:p>
          <a:endParaRPr lang="es-PA"/>
        </a:p>
      </dgm:t>
    </dgm:pt>
    <dgm:pt modelId="{0F1FDD87-1FAB-41C8-829D-26B5CE426468}" type="pres">
      <dgm:prSet presAssocID="{B6AE856F-25E7-4D86-8179-9BF958A9926D}" presName="connTx" presStyleLbl="parChTrans1D2" presStyleIdx="1" presStyleCnt="2"/>
      <dgm:spPr/>
      <dgm:t>
        <a:bodyPr/>
        <a:lstStyle/>
        <a:p>
          <a:endParaRPr lang="es-PA"/>
        </a:p>
      </dgm:t>
    </dgm:pt>
    <dgm:pt modelId="{22431CC9-1217-4EF8-8064-B17390B8942E}" type="pres">
      <dgm:prSet presAssocID="{5FAFE90D-3FB1-42AC-82FD-89E90759E516}" presName="root2" presStyleCnt="0"/>
      <dgm:spPr/>
      <dgm:t>
        <a:bodyPr/>
        <a:lstStyle/>
        <a:p>
          <a:endParaRPr lang="en-US"/>
        </a:p>
      </dgm:t>
    </dgm:pt>
    <dgm:pt modelId="{A890250A-E66D-4478-A6BF-22B0F8E86E87}" type="pres">
      <dgm:prSet presAssocID="{5FAFE90D-3FB1-42AC-82FD-89E90759E516}" presName="LevelTwoTextNode" presStyleLbl="node2" presStyleIdx="1" presStyleCnt="2" custScaleX="73086" custScaleY="135288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EB279F85-00BD-431D-AEF4-C2E511BED5FA}" type="pres">
      <dgm:prSet presAssocID="{5FAFE90D-3FB1-42AC-82FD-89E90759E516}" presName="level3hierChild" presStyleCnt="0"/>
      <dgm:spPr/>
      <dgm:t>
        <a:bodyPr/>
        <a:lstStyle/>
        <a:p>
          <a:endParaRPr lang="en-US"/>
        </a:p>
      </dgm:t>
    </dgm:pt>
    <dgm:pt modelId="{5B7A9076-D819-49ED-88EE-FF33D8A2C52A}" type="pres">
      <dgm:prSet presAssocID="{1925E4BF-5C69-4121-98F8-FFCE3EAC32FC}" presName="conn2-1" presStyleLbl="parChTrans1D3" presStyleIdx="1" presStyleCnt="2"/>
      <dgm:spPr/>
      <dgm:t>
        <a:bodyPr/>
        <a:lstStyle/>
        <a:p>
          <a:endParaRPr lang="es-PA"/>
        </a:p>
      </dgm:t>
    </dgm:pt>
    <dgm:pt modelId="{6209F293-2528-4BB0-9807-AB9516071DBE}" type="pres">
      <dgm:prSet presAssocID="{1925E4BF-5C69-4121-98F8-FFCE3EAC32FC}" presName="connTx" presStyleLbl="parChTrans1D3" presStyleIdx="1" presStyleCnt="2"/>
      <dgm:spPr/>
      <dgm:t>
        <a:bodyPr/>
        <a:lstStyle/>
        <a:p>
          <a:endParaRPr lang="es-PA"/>
        </a:p>
      </dgm:t>
    </dgm:pt>
    <dgm:pt modelId="{09EC606A-84E4-4A22-9D4F-9AB684AC42C6}" type="pres">
      <dgm:prSet presAssocID="{4F90044E-9C58-44CA-A4A3-EC9786F0AF23}" presName="root2" presStyleCnt="0"/>
      <dgm:spPr/>
      <dgm:t>
        <a:bodyPr/>
        <a:lstStyle/>
        <a:p>
          <a:endParaRPr lang="en-US"/>
        </a:p>
      </dgm:t>
    </dgm:pt>
    <dgm:pt modelId="{667F593D-57E6-4C5A-AD45-DD29746891DF}" type="pres">
      <dgm:prSet presAssocID="{4F90044E-9C58-44CA-A4A3-EC9786F0AF23}" presName="LevelTwoTextNode" presStyleLbl="node3" presStyleIdx="1" presStyleCnt="2" custScaleX="59140" custScaleY="103016" custLinFactNeighborX="-12996" custLinFactNeighborY="-890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F5FC77BA-65DF-4967-B804-03C91774C53B}" type="pres">
      <dgm:prSet presAssocID="{4F90044E-9C58-44CA-A4A3-EC9786F0AF23}" presName="level3hierChild" presStyleCnt="0"/>
      <dgm:spPr/>
      <dgm:t>
        <a:bodyPr/>
        <a:lstStyle/>
        <a:p>
          <a:endParaRPr lang="en-US"/>
        </a:p>
      </dgm:t>
    </dgm:pt>
  </dgm:ptLst>
  <dgm:cxnLst>
    <dgm:cxn modelId="{F676620F-C0F4-4E08-86CE-AE8D66603470}" type="presOf" srcId="{CB6E65D9-0592-4177-B801-44666D5EADAB}" destId="{D4A3FB3C-6EF6-4374-BF16-85A069E1089E}" srcOrd="0" destOrd="0" presId="urn:microsoft.com/office/officeart/2005/8/layout/hierarchy2"/>
    <dgm:cxn modelId="{DCC18982-0AA6-41BA-8B99-7F63E17B9694}" srcId="{5FAFE90D-3FB1-42AC-82FD-89E90759E516}" destId="{4F90044E-9C58-44CA-A4A3-EC9786F0AF23}" srcOrd="0" destOrd="0" parTransId="{1925E4BF-5C69-4121-98F8-FFCE3EAC32FC}" sibTransId="{47114E6E-87EB-40F9-89AB-94BD60DB4382}"/>
    <dgm:cxn modelId="{7B4C96D7-9321-43A6-8382-DCEAA35BB917}" srcId="{EB07ACD5-2FA4-44BE-B9A6-433803F0B251}" destId="{5FAFE90D-3FB1-42AC-82FD-89E90759E516}" srcOrd="1" destOrd="0" parTransId="{B6AE856F-25E7-4D86-8179-9BF958A9926D}" sibTransId="{B88A23FB-5011-410C-81C7-2C5562A4F48F}"/>
    <dgm:cxn modelId="{18164446-4881-4539-8599-16824BB67632}" type="presOf" srcId="{EB07ACD5-2FA4-44BE-B9A6-433803F0B251}" destId="{999A388D-8CEF-4829-8236-21E2284E96AB}" srcOrd="0" destOrd="0" presId="urn:microsoft.com/office/officeart/2005/8/layout/hierarchy2"/>
    <dgm:cxn modelId="{CCBC1838-147D-41D7-BBE3-D124D03EAB78}" type="presOf" srcId="{C3B50608-8974-4AF7-9000-1AEAFD2D4760}" destId="{7B08EF7A-B4EB-4B64-84CF-812E6430099E}" srcOrd="0" destOrd="0" presId="urn:microsoft.com/office/officeart/2005/8/layout/hierarchy2"/>
    <dgm:cxn modelId="{15F687D7-8C33-4108-BA3A-B38583289B33}" type="presOf" srcId="{A57204F1-CB89-4B13-A6C4-E78EBBB6BB59}" destId="{AD1E83FF-CEAA-4DF9-BCCF-CFEB879C4642}" srcOrd="0" destOrd="0" presId="urn:microsoft.com/office/officeart/2005/8/layout/hierarchy2"/>
    <dgm:cxn modelId="{79208382-CFE8-4621-806E-12E55D6BE37A}" type="presOf" srcId="{C3B50608-8974-4AF7-9000-1AEAFD2D4760}" destId="{F904951B-DAD1-4D18-A57A-748C09802339}" srcOrd="1" destOrd="0" presId="urn:microsoft.com/office/officeart/2005/8/layout/hierarchy2"/>
    <dgm:cxn modelId="{7C764160-B280-4447-A0C1-BC87E3EDCC3C}" type="presOf" srcId="{B6AE856F-25E7-4D86-8179-9BF958A9926D}" destId="{0F1FDD87-1FAB-41C8-829D-26B5CE426468}" srcOrd="1" destOrd="0" presId="urn:microsoft.com/office/officeart/2005/8/layout/hierarchy2"/>
    <dgm:cxn modelId="{807441C1-AD7F-4EA0-9A92-A86A8283D8AF}" type="presOf" srcId="{5FAFE90D-3FB1-42AC-82FD-89E90759E516}" destId="{A890250A-E66D-4478-A6BF-22B0F8E86E87}" srcOrd="0" destOrd="0" presId="urn:microsoft.com/office/officeart/2005/8/layout/hierarchy2"/>
    <dgm:cxn modelId="{70918D46-244F-4801-AC01-8AF4098297E7}" srcId="{A57204F1-CB89-4B13-A6C4-E78EBBB6BB59}" destId="{052681A3-78FE-44FE-B3AB-ECF03959E52B}" srcOrd="0" destOrd="0" parTransId="{C3B50608-8974-4AF7-9000-1AEAFD2D4760}" sibTransId="{1DCD2317-6679-4FBF-AA9E-C9768F52CE71}"/>
    <dgm:cxn modelId="{41B5482E-4C46-4AC1-A855-6E71AEA0FD4F}" srcId="{F3D7A3C6-DBA2-4B5F-8735-AC3A2A15727A}" destId="{EB07ACD5-2FA4-44BE-B9A6-433803F0B251}" srcOrd="0" destOrd="0" parTransId="{7880EBA5-651D-410A-8FB9-3753B421E3EF}" sibTransId="{B1F236B7-C5BC-4F51-8440-B93165F0C985}"/>
    <dgm:cxn modelId="{6ADEE4F9-C3BA-4E8A-B5AC-D8E4DFBAFDA8}" type="presOf" srcId="{1925E4BF-5C69-4121-98F8-FFCE3EAC32FC}" destId="{5B7A9076-D819-49ED-88EE-FF33D8A2C52A}" srcOrd="0" destOrd="0" presId="urn:microsoft.com/office/officeart/2005/8/layout/hierarchy2"/>
    <dgm:cxn modelId="{6C32D77E-40C9-4051-BB1B-CEC370FBA75A}" type="presOf" srcId="{052681A3-78FE-44FE-B3AB-ECF03959E52B}" destId="{CB6261B7-848E-4E39-92B6-AB0665F5EBBE}" srcOrd="0" destOrd="0" presId="urn:microsoft.com/office/officeart/2005/8/layout/hierarchy2"/>
    <dgm:cxn modelId="{AFBFE3AA-2CBC-4E43-91DB-08488903E1D5}" srcId="{EB07ACD5-2FA4-44BE-B9A6-433803F0B251}" destId="{A57204F1-CB89-4B13-A6C4-E78EBBB6BB59}" srcOrd="0" destOrd="0" parTransId="{CB6E65D9-0592-4177-B801-44666D5EADAB}" sibTransId="{B60A6D5B-925C-4316-B7DB-526448DC9A12}"/>
    <dgm:cxn modelId="{CF457158-0973-4E5B-AFA2-D4BACC4F9721}" type="presOf" srcId="{4F90044E-9C58-44CA-A4A3-EC9786F0AF23}" destId="{667F593D-57E6-4C5A-AD45-DD29746891DF}" srcOrd="0" destOrd="0" presId="urn:microsoft.com/office/officeart/2005/8/layout/hierarchy2"/>
    <dgm:cxn modelId="{05C12C11-785E-4CE2-986B-09D6BA847CBD}" type="presOf" srcId="{CB6E65D9-0592-4177-B801-44666D5EADAB}" destId="{4724F9B8-8F18-4270-9274-62E1EEBE577A}" srcOrd="1" destOrd="0" presId="urn:microsoft.com/office/officeart/2005/8/layout/hierarchy2"/>
    <dgm:cxn modelId="{9C3AF215-013F-4CBA-9A70-457B72383B90}" type="presOf" srcId="{F3D7A3C6-DBA2-4B5F-8735-AC3A2A15727A}" destId="{A656FF10-2C97-4602-AADB-BB214C844E66}" srcOrd="0" destOrd="0" presId="urn:microsoft.com/office/officeart/2005/8/layout/hierarchy2"/>
    <dgm:cxn modelId="{929B8165-2430-4277-B88B-754C72DD9E97}" type="presOf" srcId="{B6AE856F-25E7-4D86-8179-9BF958A9926D}" destId="{6140ADC3-7B03-41ED-9D01-FDBD9E595B29}" srcOrd="0" destOrd="0" presId="urn:microsoft.com/office/officeart/2005/8/layout/hierarchy2"/>
    <dgm:cxn modelId="{00338DAC-B952-4E1C-8641-21822982AF5B}" type="presOf" srcId="{1925E4BF-5C69-4121-98F8-FFCE3EAC32FC}" destId="{6209F293-2528-4BB0-9807-AB9516071DBE}" srcOrd="1" destOrd="0" presId="urn:microsoft.com/office/officeart/2005/8/layout/hierarchy2"/>
    <dgm:cxn modelId="{896423A2-B033-4332-A726-25E36D297761}" type="presParOf" srcId="{A656FF10-2C97-4602-AADB-BB214C844E66}" destId="{83A5A0AB-9775-4F4C-A4AB-1525488D9B53}" srcOrd="0" destOrd="0" presId="urn:microsoft.com/office/officeart/2005/8/layout/hierarchy2"/>
    <dgm:cxn modelId="{E5D156EE-6B62-4CBC-8E9A-921A05738BE1}" type="presParOf" srcId="{83A5A0AB-9775-4F4C-A4AB-1525488D9B53}" destId="{999A388D-8CEF-4829-8236-21E2284E96AB}" srcOrd="0" destOrd="0" presId="urn:microsoft.com/office/officeart/2005/8/layout/hierarchy2"/>
    <dgm:cxn modelId="{C1361948-0927-43DE-BA63-3DD303B3D54C}" type="presParOf" srcId="{83A5A0AB-9775-4F4C-A4AB-1525488D9B53}" destId="{454B1353-1277-4C99-91B2-6DFB9AD1EFAC}" srcOrd="1" destOrd="0" presId="urn:microsoft.com/office/officeart/2005/8/layout/hierarchy2"/>
    <dgm:cxn modelId="{27BAFA07-18C4-4B3E-B9D7-D1C3E5C8B139}" type="presParOf" srcId="{454B1353-1277-4C99-91B2-6DFB9AD1EFAC}" destId="{D4A3FB3C-6EF6-4374-BF16-85A069E1089E}" srcOrd="0" destOrd="0" presId="urn:microsoft.com/office/officeart/2005/8/layout/hierarchy2"/>
    <dgm:cxn modelId="{AF5A15A4-EFA8-4730-9AA7-546C807103DE}" type="presParOf" srcId="{D4A3FB3C-6EF6-4374-BF16-85A069E1089E}" destId="{4724F9B8-8F18-4270-9274-62E1EEBE577A}" srcOrd="0" destOrd="0" presId="urn:microsoft.com/office/officeart/2005/8/layout/hierarchy2"/>
    <dgm:cxn modelId="{BD05D455-0DA6-48B3-9E64-C1F32199EDED}" type="presParOf" srcId="{454B1353-1277-4C99-91B2-6DFB9AD1EFAC}" destId="{F9A2E711-DD87-47F8-B8A3-B1DCBBE3775B}" srcOrd="1" destOrd="0" presId="urn:microsoft.com/office/officeart/2005/8/layout/hierarchy2"/>
    <dgm:cxn modelId="{9793412A-45A3-49D2-BB8E-778B07D43DAC}" type="presParOf" srcId="{F9A2E711-DD87-47F8-B8A3-B1DCBBE3775B}" destId="{AD1E83FF-CEAA-4DF9-BCCF-CFEB879C4642}" srcOrd="0" destOrd="0" presId="urn:microsoft.com/office/officeart/2005/8/layout/hierarchy2"/>
    <dgm:cxn modelId="{F40EFAFC-41AF-4BF6-8E0A-99EF110850BC}" type="presParOf" srcId="{F9A2E711-DD87-47F8-B8A3-B1DCBBE3775B}" destId="{7747598C-A9F7-4F73-BD43-3DA04CE8FEA5}" srcOrd="1" destOrd="0" presId="urn:microsoft.com/office/officeart/2005/8/layout/hierarchy2"/>
    <dgm:cxn modelId="{29BC9562-720F-41A1-AEC7-9E2C0E90D070}" type="presParOf" srcId="{7747598C-A9F7-4F73-BD43-3DA04CE8FEA5}" destId="{7B08EF7A-B4EB-4B64-84CF-812E6430099E}" srcOrd="0" destOrd="0" presId="urn:microsoft.com/office/officeart/2005/8/layout/hierarchy2"/>
    <dgm:cxn modelId="{501A4BFF-9BE0-4733-A2BA-F411BC9CB174}" type="presParOf" srcId="{7B08EF7A-B4EB-4B64-84CF-812E6430099E}" destId="{F904951B-DAD1-4D18-A57A-748C09802339}" srcOrd="0" destOrd="0" presId="urn:microsoft.com/office/officeart/2005/8/layout/hierarchy2"/>
    <dgm:cxn modelId="{2CC91C19-2831-491B-8FF5-D56CB7F43FF9}" type="presParOf" srcId="{7747598C-A9F7-4F73-BD43-3DA04CE8FEA5}" destId="{C5266BD8-C8DE-474C-85E1-CC21C6D4A0BF}" srcOrd="1" destOrd="0" presId="urn:microsoft.com/office/officeart/2005/8/layout/hierarchy2"/>
    <dgm:cxn modelId="{4A25DA88-B8A2-4FA3-9D28-AF56A5D11612}" type="presParOf" srcId="{C5266BD8-C8DE-474C-85E1-CC21C6D4A0BF}" destId="{CB6261B7-848E-4E39-92B6-AB0665F5EBBE}" srcOrd="0" destOrd="0" presId="urn:microsoft.com/office/officeart/2005/8/layout/hierarchy2"/>
    <dgm:cxn modelId="{2E7ACA7F-A4CF-43A1-9ED2-732BC8917382}" type="presParOf" srcId="{C5266BD8-C8DE-474C-85E1-CC21C6D4A0BF}" destId="{F674512A-2A5F-4330-A8D5-F666076629A0}" srcOrd="1" destOrd="0" presId="urn:microsoft.com/office/officeart/2005/8/layout/hierarchy2"/>
    <dgm:cxn modelId="{BCF50FC2-05B9-48EA-B53F-35EBFC9EA826}" type="presParOf" srcId="{454B1353-1277-4C99-91B2-6DFB9AD1EFAC}" destId="{6140ADC3-7B03-41ED-9D01-FDBD9E595B29}" srcOrd="2" destOrd="0" presId="urn:microsoft.com/office/officeart/2005/8/layout/hierarchy2"/>
    <dgm:cxn modelId="{CC1D7459-6E0B-4058-B998-3B9990E7EA26}" type="presParOf" srcId="{6140ADC3-7B03-41ED-9D01-FDBD9E595B29}" destId="{0F1FDD87-1FAB-41C8-829D-26B5CE426468}" srcOrd="0" destOrd="0" presId="urn:microsoft.com/office/officeart/2005/8/layout/hierarchy2"/>
    <dgm:cxn modelId="{E1F9AA25-5749-482E-8198-81D870949B41}" type="presParOf" srcId="{454B1353-1277-4C99-91B2-6DFB9AD1EFAC}" destId="{22431CC9-1217-4EF8-8064-B17390B8942E}" srcOrd="3" destOrd="0" presId="urn:microsoft.com/office/officeart/2005/8/layout/hierarchy2"/>
    <dgm:cxn modelId="{1EB1B8F1-4002-4DC4-AC39-5AAD4E6CA5BA}" type="presParOf" srcId="{22431CC9-1217-4EF8-8064-B17390B8942E}" destId="{A890250A-E66D-4478-A6BF-22B0F8E86E87}" srcOrd="0" destOrd="0" presId="urn:microsoft.com/office/officeart/2005/8/layout/hierarchy2"/>
    <dgm:cxn modelId="{24FCBC40-AFF2-43A4-9B24-F10DC9D18D52}" type="presParOf" srcId="{22431CC9-1217-4EF8-8064-B17390B8942E}" destId="{EB279F85-00BD-431D-AEF4-C2E511BED5FA}" srcOrd="1" destOrd="0" presId="urn:microsoft.com/office/officeart/2005/8/layout/hierarchy2"/>
    <dgm:cxn modelId="{4B996A23-7C01-40FE-8D24-C12B0EA3DAFE}" type="presParOf" srcId="{EB279F85-00BD-431D-AEF4-C2E511BED5FA}" destId="{5B7A9076-D819-49ED-88EE-FF33D8A2C52A}" srcOrd="0" destOrd="0" presId="urn:microsoft.com/office/officeart/2005/8/layout/hierarchy2"/>
    <dgm:cxn modelId="{C131B350-4074-49C0-99CD-EC7F0EB96372}" type="presParOf" srcId="{5B7A9076-D819-49ED-88EE-FF33D8A2C52A}" destId="{6209F293-2528-4BB0-9807-AB9516071DBE}" srcOrd="0" destOrd="0" presId="urn:microsoft.com/office/officeart/2005/8/layout/hierarchy2"/>
    <dgm:cxn modelId="{0240FFBD-EE9B-4585-A370-952C27E3F6D9}" type="presParOf" srcId="{EB279F85-00BD-431D-AEF4-C2E511BED5FA}" destId="{09EC606A-84E4-4A22-9D4F-9AB684AC42C6}" srcOrd="1" destOrd="0" presId="urn:microsoft.com/office/officeart/2005/8/layout/hierarchy2"/>
    <dgm:cxn modelId="{9FFCC6B3-AFD3-44AC-BEF6-91C56C38D69C}" type="presParOf" srcId="{09EC606A-84E4-4A22-9D4F-9AB684AC42C6}" destId="{667F593D-57E6-4C5A-AD45-DD29746891DF}" srcOrd="0" destOrd="0" presId="urn:microsoft.com/office/officeart/2005/8/layout/hierarchy2"/>
    <dgm:cxn modelId="{74A4AFED-9EA8-4458-A519-6BE40442F7E6}" type="presParOf" srcId="{09EC606A-84E4-4A22-9D4F-9AB684AC42C6}" destId="{F5FC77BA-65DF-4967-B804-03C91774C53B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07D7C-4D61-43F2-ABCD-5C3E5307307E}">
      <dsp:nvSpPr>
        <dsp:cNvPr id="0" name=""/>
        <dsp:cNvSpPr/>
      </dsp:nvSpPr>
      <dsp:spPr>
        <a:xfrm>
          <a:off x="730" y="411518"/>
          <a:ext cx="2848404" cy="17090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kern="1200" dirty="0" smtClean="0"/>
            <a:t>Cartel 1: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¿Qué es Sexo? </a:t>
          </a:r>
          <a:endParaRPr lang="en-US" sz="2400" kern="1200" dirty="0"/>
        </a:p>
      </dsp:txBody>
      <dsp:txXfrm>
        <a:off x="730" y="411518"/>
        <a:ext cx="2848404" cy="1709042"/>
      </dsp:txXfrm>
    </dsp:sp>
    <dsp:sp modelId="{1D43E592-CEA3-41BE-820B-5BD7F1D73D41}">
      <dsp:nvSpPr>
        <dsp:cNvPr id="0" name=""/>
        <dsp:cNvSpPr/>
      </dsp:nvSpPr>
      <dsp:spPr>
        <a:xfrm>
          <a:off x="3133975" y="411518"/>
          <a:ext cx="2848404" cy="1709042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kern="1200" dirty="0" smtClean="0"/>
            <a:t>Cartel 2: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¿Qué es Género? </a:t>
          </a:r>
          <a:endParaRPr lang="en-US" sz="2400" kern="1200" dirty="0"/>
        </a:p>
      </dsp:txBody>
      <dsp:txXfrm>
        <a:off x="3133975" y="411518"/>
        <a:ext cx="2848404" cy="1709042"/>
      </dsp:txXfrm>
    </dsp:sp>
    <dsp:sp modelId="{CCD09E3D-1953-4F6D-8BDE-04792D0EE21E}">
      <dsp:nvSpPr>
        <dsp:cNvPr id="0" name=""/>
        <dsp:cNvSpPr/>
      </dsp:nvSpPr>
      <dsp:spPr>
        <a:xfrm>
          <a:off x="730" y="2405401"/>
          <a:ext cx="2848404" cy="1709042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kern="1200" dirty="0" smtClean="0"/>
            <a:t>Cartel 3: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¿Qué es Género en el Desarrollo? </a:t>
          </a:r>
          <a:endParaRPr lang="en-US" sz="2400" kern="1200" dirty="0"/>
        </a:p>
      </dsp:txBody>
      <dsp:txXfrm>
        <a:off x="730" y="2405401"/>
        <a:ext cx="2848404" cy="1709042"/>
      </dsp:txXfrm>
    </dsp:sp>
    <dsp:sp modelId="{3FE3549D-725C-4A83-ACCE-85E6E55A0A90}">
      <dsp:nvSpPr>
        <dsp:cNvPr id="0" name=""/>
        <dsp:cNvSpPr/>
      </dsp:nvSpPr>
      <dsp:spPr>
        <a:xfrm>
          <a:off x="3133975" y="2405401"/>
          <a:ext cx="2848404" cy="170904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kern="1200" dirty="0" smtClean="0"/>
            <a:t>Cartel 4: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¿Qué es igualdad de género en las organizaciones? </a:t>
          </a:r>
          <a:endParaRPr lang="en-US" sz="2400" kern="1200" dirty="0"/>
        </a:p>
      </dsp:txBody>
      <dsp:txXfrm>
        <a:off x="3133975" y="2405401"/>
        <a:ext cx="2848404" cy="1709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CE6D5-6EBA-4B3F-B76E-8E339CAB8737}">
      <dsp:nvSpPr>
        <dsp:cNvPr id="0" name=""/>
        <dsp:cNvSpPr/>
      </dsp:nvSpPr>
      <dsp:spPr>
        <a:xfrm>
          <a:off x="0" y="253496"/>
          <a:ext cx="11222762" cy="16338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376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100" kern="1200" dirty="0" smtClean="0"/>
            <a:t>División sexual del trabajo (trabajo no remunerado)</a:t>
          </a:r>
          <a:endParaRPr lang="es-PA" sz="3100" kern="1200" dirty="0"/>
        </a:p>
      </dsp:txBody>
      <dsp:txXfrm>
        <a:off x="0" y="661962"/>
        <a:ext cx="10814296" cy="816933"/>
      </dsp:txXfrm>
    </dsp:sp>
    <dsp:sp modelId="{2235D24B-D311-422D-B254-8FA1860858D2}">
      <dsp:nvSpPr>
        <dsp:cNvPr id="0" name=""/>
        <dsp:cNvSpPr/>
      </dsp:nvSpPr>
      <dsp:spPr>
        <a:xfrm>
          <a:off x="0" y="1516108"/>
          <a:ext cx="2586846" cy="3022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effectLst/>
              <a:latin typeface="Calibri" pitchFamily="34" charset="0"/>
              <a:cs typeface="Calibri" pitchFamily="34" charset="0"/>
            </a:rPr>
            <a:t>División sexual del trabajo: </a:t>
          </a:r>
          <a:r>
            <a:rPr lang="es-CO" sz="1200" b="0" kern="1200" dirty="0" smtClean="0">
              <a:effectLst/>
              <a:latin typeface="Calibri" pitchFamily="34" charset="0"/>
              <a:cs typeface="Calibri" pitchFamily="34" charset="0"/>
            </a:rPr>
            <a:t>No solo ha </a:t>
          </a:r>
          <a:r>
            <a:rPr lang="es-CO" sz="1200" b="0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supuesto históricamente el reparto de tareas de acuerdo al sexo (productivas y reproductivas) y en espacios diferentes (público y privado) sino también una asignación de valor desigual e implicaciones para el desarrollo de unas y otros.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Trabajo No Remunerado</a:t>
          </a:r>
          <a:r>
            <a:rPr lang="es-ES_tradnl" sz="1200" b="0" kern="120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: como su nombre indica es un trabajo que carece de remuneración económica, pero además pierde oportunidad de ganar ingresos  y con ello autonomía.  “Amas de casa”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Organización social “ciega” a las demandas del cuidado. </a:t>
          </a:r>
          <a:endParaRPr lang="es-PA" sz="1200" b="1" kern="1200" dirty="0">
            <a:solidFill>
              <a:schemeClr val="tx1"/>
            </a:solidFill>
            <a:effectLst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00" kern="1200" dirty="0"/>
        </a:p>
      </dsp:txBody>
      <dsp:txXfrm>
        <a:off x="0" y="1516108"/>
        <a:ext cx="2586846" cy="3022158"/>
      </dsp:txXfrm>
    </dsp:sp>
    <dsp:sp modelId="{29AA9079-9300-4462-8F99-581ABDE43C51}">
      <dsp:nvSpPr>
        <dsp:cNvPr id="0" name=""/>
        <dsp:cNvSpPr/>
      </dsp:nvSpPr>
      <dsp:spPr>
        <a:xfrm>
          <a:off x="2586846" y="797925"/>
          <a:ext cx="8635915" cy="16338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376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100" kern="1200" dirty="0" smtClean="0"/>
            <a:t>Acceso y control de activos </a:t>
          </a:r>
          <a:endParaRPr lang="es-PA" sz="3100" kern="1200" dirty="0"/>
        </a:p>
      </dsp:txBody>
      <dsp:txXfrm>
        <a:off x="2586846" y="1206391"/>
        <a:ext cx="8227449" cy="816933"/>
      </dsp:txXfrm>
    </dsp:sp>
    <dsp:sp modelId="{4C89F11D-5A32-47B5-8318-C34561E8F296}">
      <dsp:nvSpPr>
        <dsp:cNvPr id="0" name=""/>
        <dsp:cNvSpPr/>
      </dsp:nvSpPr>
      <dsp:spPr>
        <a:xfrm>
          <a:off x="2607748" y="1822202"/>
          <a:ext cx="2586846" cy="3607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kern="1200" dirty="0" smtClean="0"/>
            <a:t>El trabajo productivo, reproductivo y comunitario requiere el uso de recursos.</a:t>
          </a:r>
          <a:endParaRPr lang="es-P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kern="1200" dirty="0" smtClean="0"/>
            <a:t>Participar del trabajo y utilizar recursos generalmente genera beneficios para las personas, los hogares y las comunidades. Estos pueden ser:</a:t>
          </a:r>
          <a:endParaRPr lang="es-P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kern="1200" dirty="0" smtClean="0"/>
            <a:t>• Provisión de necesidades básicas como alimento, vestido, vivienda, ingresos, etc.</a:t>
          </a:r>
          <a:endParaRPr lang="es-P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kern="1200" dirty="0" smtClean="0"/>
            <a:t>• Propiedad.</a:t>
          </a:r>
          <a:endParaRPr lang="es-P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kern="1200" smtClean="0"/>
            <a:t>• Educación y Formación.</a:t>
          </a:r>
          <a:endParaRPr lang="es-PA" sz="1200" kern="120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kern="1200" dirty="0" smtClean="0"/>
            <a:t>• Poder político, prestigio, status y oportunidades para abordar nuevos intereses.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1" kern="1200" dirty="0" smtClean="0"/>
            <a:t>La posición subordinada de las mujeres puede limitar su acceso y control sobre los recursos y beneficios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kern="1200" dirty="0" smtClean="0"/>
            <a:t> </a:t>
          </a:r>
          <a:endParaRPr lang="es-PA" sz="1200" kern="1200" dirty="0"/>
        </a:p>
      </dsp:txBody>
      <dsp:txXfrm>
        <a:off x="2607748" y="1822202"/>
        <a:ext cx="2586846" cy="3607516"/>
      </dsp:txXfrm>
    </dsp:sp>
    <dsp:sp modelId="{995D9882-DC73-4E6F-9187-AC51F43A45ED}">
      <dsp:nvSpPr>
        <dsp:cNvPr id="0" name=""/>
        <dsp:cNvSpPr/>
      </dsp:nvSpPr>
      <dsp:spPr>
        <a:xfrm>
          <a:off x="5173693" y="1342354"/>
          <a:ext cx="6049068" cy="16338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376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100" kern="1200" dirty="0" smtClean="0"/>
            <a:t>Uso del tiempo</a:t>
          </a:r>
          <a:endParaRPr lang="es-PA" sz="3100" kern="1200" dirty="0"/>
        </a:p>
      </dsp:txBody>
      <dsp:txXfrm>
        <a:off x="5173693" y="1750820"/>
        <a:ext cx="5640602" cy="816933"/>
      </dsp:txXfrm>
    </dsp:sp>
    <dsp:sp modelId="{0A0CAB30-E999-4092-82C6-D48806BBDF55}">
      <dsp:nvSpPr>
        <dsp:cNvPr id="0" name=""/>
        <dsp:cNvSpPr/>
      </dsp:nvSpPr>
      <dsp:spPr>
        <a:xfrm>
          <a:off x="5173693" y="2604965"/>
          <a:ext cx="2586846" cy="2964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+mn-lt"/>
            </a:rPr>
            <a:t>El </a:t>
          </a:r>
          <a:r>
            <a:rPr lang="en-US" sz="1200" b="0" kern="1200" dirty="0" err="1" smtClean="0">
              <a:latin typeface="+mn-lt"/>
            </a:rPr>
            <a:t>tiempo</a:t>
          </a:r>
          <a:r>
            <a:rPr lang="en-US" sz="1200" b="0" kern="1200" dirty="0" smtClean="0">
              <a:latin typeface="+mn-lt"/>
            </a:rPr>
            <a:t> </a:t>
          </a:r>
          <a:r>
            <a:rPr lang="en-US" sz="1200" b="0" kern="1200" dirty="0" err="1" smtClean="0">
              <a:latin typeface="+mn-lt"/>
            </a:rPr>
            <a:t>es</a:t>
          </a:r>
          <a:r>
            <a:rPr lang="en-US" sz="1200" b="0" kern="1200" dirty="0" smtClean="0">
              <a:latin typeface="+mn-lt"/>
            </a:rPr>
            <a:t> </a:t>
          </a:r>
          <a:r>
            <a:rPr lang="en-US" sz="1200" b="0" kern="1200" dirty="0" err="1" smtClean="0">
              <a:latin typeface="+mn-lt"/>
            </a:rPr>
            <a:t>una</a:t>
          </a:r>
          <a:r>
            <a:rPr lang="en-US" sz="1200" b="0" kern="1200" dirty="0" smtClean="0">
              <a:latin typeface="+mn-lt"/>
            </a:rPr>
            <a:t> variable central para el </a:t>
          </a:r>
          <a:r>
            <a:rPr lang="en-US" sz="1200" b="0" kern="1200" dirty="0" err="1" smtClean="0">
              <a:latin typeface="+mn-lt"/>
            </a:rPr>
            <a:t>análisis</a:t>
          </a:r>
          <a:r>
            <a:rPr lang="en-US" sz="1200" b="0" kern="1200" dirty="0" smtClean="0">
              <a:latin typeface="+mn-lt"/>
            </a:rPr>
            <a:t> de las </a:t>
          </a:r>
          <a:r>
            <a:rPr lang="en-US" sz="1200" b="0" kern="1200" dirty="0" err="1" smtClean="0">
              <a:latin typeface="+mn-lt"/>
            </a:rPr>
            <a:t>desigualdades</a:t>
          </a:r>
          <a:r>
            <a:rPr lang="en-US" sz="1200" b="0" kern="1200" dirty="0" smtClean="0">
              <a:latin typeface="+mn-lt"/>
            </a:rPr>
            <a:t>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+mn-lt"/>
            </a:rPr>
            <a:t>Un </a:t>
          </a:r>
          <a:r>
            <a:rPr lang="en-US" sz="1200" b="1" kern="1200" dirty="0" err="1" smtClean="0">
              <a:latin typeface="+mn-lt"/>
            </a:rPr>
            <a:t>porcentaje</a:t>
          </a:r>
          <a:r>
            <a:rPr lang="en-US" sz="1200" b="1" kern="1200" dirty="0" smtClean="0">
              <a:latin typeface="+mn-lt"/>
            </a:rPr>
            <a:t> del </a:t>
          </a:r>
          <a:r>
            <a:rPr lang="en-US" sz="1200" b="1" kern="1200" dirty="0" err="1" smtClean="0">
              <a:latin typeface="+mn-lt"/>
            </a:rPr>
            <a:t>tiempo</a:t>
          </a:r>
          <a:r>
            <a:rPr lang="en-US" sz="1200" b="1" kern="1200" dirty="0" smtClean="0">
              <a:latin typeface="+mn-lt"/>
            </a:rPr>
            <a:t> no </a:t>
          </a:r>
          <a:r>
            <a:rPr lang="en-US" sz="1200" b="1" kern="1200" dirty="0" err="1" smtClean="0">
              <a:latin typeface="+mn-lt"/>
            </a:rPr>
            <a:t>puede</a:t>
          </a:r>
          <a:r>
            <a:rPr lang="en-US" sz="1200" b="1" kern="1200" dirty="0" smtClean="0">
              <a:latin typeface="+mn-lt"/>
            </a:rPr>
            <a:t> </a:t>
          </a:r>
          <a:r>
            <a:rPr lang="en-US" sz="1200" b="1" kern="1200" dirty="0" err="1" smtClean="0">
              <a:latin typeface="+mn-lt"/>
            </a:rPr>
            <a:t>monetizarse</a:t>
          </a:r>
          <a:r>
            <a:rPr lang="en-US" sz="1200" b="1" kern="1200" dirty="0" smtClean="0">
              <a:latin typeface="+mn-lt"/>
            </a:rPr>
            <a:t> </a:t>
          </a:r>
          <a:r>
            <a:rPr lang="en-US" sz="1200" b="0" kern="1200" dirty="0" smtClean="0">
              <a:latin typeface="+mn-lt"/>
            </a:rPr>
            <a:t>(</a:t>
          </a:r>
          <a:r>
            <a:rPr lang="en-US" sz="1200" b="0" kern="1200" dirty="0" err="1" smtClean="0">
              <a:latin typeface="+mn-lt"/>
            </a:rPr>
            <a:t>autocuidado-dormir</a:t>
          </a:r>
          <a:r>
            <a:rPr lang="en-US" sz="1200" b="0" kern="1200" dirty="0" smtClean="0">
              <a:latin typeface="+mn-lt"/>
            </a:rPr>
            <a:t>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>
              <a:latin typeface="+mn-lt"/>
            </a:rPr>
            <a:t>Es</a:t>
          </a:r>
          <a:r>
            <a:rPr lang="en-US" sz="1200" b="0" kern="1200" dirty="0" smtClean="0">
              <a:latin typeface="+mn-lt"/>
            </a:rPr>
            <a:t> la variable </a:t>
          </a:r>
          <a:r>
            <a:rPr lang="en-US" sz="1200" b="0" kern="1200" dirty="0" err="1" smtClean="0">
              <a:latin typeface="+mn-lt"/>
            </a:rPr>
            <a:t>más</a:t>
          </a:r>
          <a:r>
            <a:rPr lang="en-US" sz="1200" b="0" kern="1200" dirty="0" smtClean="0">
              <a:latin typeface="+mn-lt"/>
            </a:rPr>
            <a:t> </a:t>
          </a:r>
          <a:r>
            <a:rPr lang="en-US" sz="1200" b="0" kern="1200" dirty="0" err="1" smtClean="0">
              <a:latin typeface="+mn-lt"/>
            </a:rPr>
            <a:t>igualitaria</a:t>
          </a:r>
          <a:r>
            <a:rPr lang="en-US" sz="1200" b="0" kern="1200" dirty="0" smtClean="0">
              <a:latin typeface="+mn-lt"/>
            </a:rPr>
            <a:t>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>
              <a:latin typeface="+mn-lt"/>
            </a:rPr>
            <a:t>En</a:t>
          </a:r>
          <a:r>
            <a:rPr lang="en-US" sz="1200" b="0" kern="1200" dirty="0" smtClean="0">
              <a:latin typeface="+mn-lt"/>
            </a:rPr>
            <a:t> </a:t>
          </a:r>
          <a:r>
            <a:rPr lang="en-US" sz="1200" b="0" kern="1200" dirty="0" err="1" smtClean="0">
              <a:latin typeface="+mn-lt"/>
            </a:rPr>
            <a:t>todos</a:t>
          </a:r>
          <a:r>
            <a:rPr lang="en-US" sz="1200" b="0" kern="1200" dirty="0" smtClean="0">
              <a:latin typeface="+mn-lt"/>
            </a:rPr>
            <a:t> los </a:t>
          </a:r>
          <a:r>
            <a:rPr lang="en-US" sz="1200" b="0" kern="1200" dirty="0" err="1" smtClean="0">
              <a:latin typeface="+mn-lt"/>
            </a:rPr>
            <a:t>análisis</a:t>
          </a:r>
          <a:r>
            <a:rPr lang="en-US" sz="1200" b="0" kern="1200" dirty="0" smtClean="0">
              <a:latin typeface="+mn-lt"/>
            </a:rPr>
            <a:t> </a:t>
          </a:r>
          <a:r>
            <a:rPr lang="en-US" sz="1200" b="0" kern="1200" dirty="0" err="1" smtClean="0">
              <a:latin typeface="+mn-lt"/>
            </a:rPr>
            <a:t>sobre</a:t>
          </a:r>
          <a:r>
            <a:rPr lang="en-US" sz="1200" b="0" kern="1200" dirty="0" smtClean="0">
              <a:latin typeface="+mn-lt"/>
            </a:rPr>
            <a:t> </a:t>
          </a:r>
          <a:r>
            <a:rPr lang="en-US" sz="1200" b="0" kern="1200" dirty="0" err="1" smtClean="0">
              <a:latin typeface="+mn-lt"/>
            </a:rPr>
            <a:t>Uso</a:t>
          </a:r>
          <a:r>
            <a:rPr lang="en-US" sz="1200" b="0" kern="1200" dirty="0" smtClean="0">
              <a:latin typeface="+mn-lt"/>
            </a:rPr>
            <a:t> del </a:t>
          </a:r>
          <a:r>
            <a:rPr lang="en-US" sz="1200" b="0" kern="1200" dirty="0" err="1" smtClean="0">
              <a:latin typeface="+mn-lt"/>
            </a:rPr>
            <a:t>Tiempo</a:t>
          </a:r>
          <a:r>
            <a:rPr lang="en-US" sz="1200" b="0" kern="1200" dirty="0" smtClean="0">
              <a:latin typeface="+mn-lt"/>
            </a:rPr>
            <a:t>, </a:t>
          </a:r>
          <a:r>
            <a:rPr lang="en-US" sz="1200" b="1" kern="1200" dirty="0" smtClean="0">
              <a:latin typeface="+mn-lt"/>
            </a:rPr>
            <a:t>las </a:t>
          </a:r>
          <a:r>
            <a:rPr lang="en-US" sz="1200" b="1" kern="1200" dirty="0" err="1" smtClean="0">
              <a:latin typeface="+mn-lt"/>
            </a:rPr>
            <a:t>mujeres</a:t>
          </a:r>
          <a:r>
            <a:rPr lang="en-US" sz="1200" b="1" kern="1200" dirty="0" smtClean="0">
              <a:latin typeface="+mn-lt"/>
            </a:rPr>
            <a:t> </a:t>
          </a:r>
          <a:r>
            <a:rPr lang="en-US" sz="1200" b="1" kern="1200" dirty="0" err="1" smtClean="0">
              <a:latin typeface="+mn-lt"/>
            </a:rPr>
            <a:t>trabajan</a:t>
          </a:r>
          <a:r>
            <a:rPr lang="en-US" sz="1200" b="1" kern="1200" dirty="0" smtClean="0">
              <a:latin typeface="+mn-lt"/>
            </a:rPr>
            <a:t> </a:t>
          </a:r>
          <a:r>
            <a:rPr lang="en-US" sz="1200" b="1" kern="1200" dirty="0" err="1" smtClean="0">
              <a:latin typeface="+mn-lt"/>
            </a:rPr>
            <a:t>más</a:t>
          </a:r>
          <a:r>
            <a:rPr lang="en-US" sz="1200" b="1" kern="1200" dirty="0" smtClean="0">
              <a:latin typeface="+mn-lt"/>
            </a:rPr>
            <a:t> que los hombres </a:t>
          </a:r>
          <a:r>
            <a:rPr lang="en-US" sz="1200" b="1" kern="1200" dirty="0" err="1" smtClean="0">
              <a:latin typeface="+mn-lt"/>
            </a:rPr>
            <a:t>si</a:t>
          </a:r>
          <a:r>
            <a:rPr lang="en-US" sz="1200" b="1" kern="1200" dirty="0" smtClean="0">
              <a:latin typeface="+mn-lt"/>
            </a:rPr>
            <a:t> se </a:t>
          </a:r>
          <a:r>
            <a:rPr lang="en-US" sz="1200" b="1" kern="1200" dirty="0" err="1" smtClean="0">
              <a:latin typeface="+mn-lt"/>
            </a:rPr>
            <a:t>suma</a:t>
          </a:r>
          <a:r>
            <a:rPr lang="en-US" sz="1200" b="1" kern="1200" dirty="0" smtClean="0">
              <a:latin typeface="+mn-lt"/>
            </a:rPr>
            <a:t> el </a:t>
          </a:r>
          <a:r>
            <a:rPr lang="en-US" sz="1200" b="1" kern="1200" dirty="0" err="1" smtClean="0">
              <a:latin typeface="+mn-lt"/>
            </a:rPr>
            <a:t>trabajo</a:t>
          </a:r>
          <a:r>
            <a:rPr lang="en-US" sz="1200" b="1" kern="1200" dirty="0" smtClean="0">
              <a:latin typeface="+mn-lt"/>
            </a:rPr>
            <a:t> </a:t>
          </a:r>
          <a:r>
            <a:rPr lang="en-US" sz="1200" b="1" kern="1200" dirty="0" err="1" smtClean="0">
              <a:latin typeface="+mn-lt"/>
            </a:rPr>
            <a:t>productivo</a:t>
          </a:r>
          <a:r>
            <a:rPr lang="en-US" sz="1200" b="1" kern="1200" dirty="0" smtClean="0">
              <a:latin typeface="+mn-lt"/>
            </a:rPr>
            <a:t>  y no </a:t>
          </a:r>
          <a:r>
            <a:rPr lang="en-US" sz="1200" b="1" kern="1200" dirty="0" err="1" smtClean="0">
              <a:latin typeface="+mn-lt"/>
            </a:rPr>
            <a:t>productivo</a:t>
          </a:r>
          <a:r>
            <a:rPr lang="en-US" sz="1200" b="0" kern="1200" dirty="0" smtClean="0">
              <a:latin typeface="+mn-lt"/>
            </a:rPr>
            <a:t>. Y las </a:t>
          </a:r>
          <a:r>
            <a:rPr lang="en-US" sz="1200" b="0" kern="1200" dirty="0" err="1" smtClean="0">
              <a:latin typeface="+mn-lt"/>
            </a:rPr>
            <a:t>mujeres</a:t>
          </a:r>
          <a:r>
            <a:rPr lang="en-US" sz="1200" b="0" kern="1200" dirty="0" smtClean="0">
              <a:latin typeface="+mn-lt"/>
            </a:rPr>
            <a:t> </a:t>
          </a:r>
          <a:r>
            <a:rPr lang="en-US" sz="1200" b="0" kern="1200" dirty="0" err="1" smtClean="0">
              <a:latin typeface="+mn-lt"/>
            </a:rPr>
            <a:t>jefas</a:t>
          </a:r>
          <a:r>
            <a:rPr lang="en-US" sz="1200" b="0" kern="1200" dirty="0" smtClean="0">
              <a:latin typeface="+mn-lt"/>
            </a:rPr>
            <a:t> de </a:t>
          </a:r>
          <a:r>
            <a:rPr lang="en-US" sz="1200" b="0" kern="1200" dirty="0" err="1" smtClean="0">
              <a:latin typeface="+mn-lt"/>
            </a:rPr>
            <a:t>hogar</a:t>
          </a:r>
          <a:r>
            <a:rPr lang="en-US" sz="1200" b="0" kern="1200" dirty="0" smtClean="0">
              <a:latin typeface="+mn-lt"/>
            </a:rPr>
            <a:t> son las que </a:t>
          </a:r>
          <a:r>
            <a:rPr lang="en-US" sz="1200" b="0" kern="1200" dirty="0" err="1" smtClean="0">
              <a:latin typeface="+mn-lt"/>
            </a:rPr>
            <a:t>más</a:t>
          </a:r>
          <a:r>
            <a:rPr lang="en-US" sz="1200" b="0" kern="1200" dirty="0" smtClean="0">
              <a:latin typeface="+mn-lt"/>
            </a:rPr>
            <a:t> </a:t>
          </a:r>
          <a:r>
            <a:rPr lang="en-US" sz="1200" b="0" kern="1200" dirty="0" err="1" smtClean="0">
              <a:latin typeface="+mn-lt"/>
            </a:rPr>
            <a:t>trabajan</a:t>
          </a:r>
          <a:r>
            <a:rPr lang="en-US" sz="1200" b="0" kern="1200" dirty="0" smtClean="0">
              <a:latin typeface="+mn-lt"/>
            </a:rPr>
            <a:t>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>
              <a:latin typeface="+mn-lt"/>
            </a:rPr>
            <a:t>Analizar</a:t>
          </a:r>
          <a:r>
            <a:rPr lang="en-US" sz="1200" b="0" kern="1200" dirty="0" smtClean="0">
              <a:latin typeface="+mn-lt"/>
            </a:rPr>
            <a:t> las </a:t>
          </a:r>
          <a:r>
            <a:rPr lang="en-US" sz="1200" b="0" kern="1200" dirty="0" err="1" smtClean="0">
              <a:latin typeface="+mn-lt"/>
            </a:rPr>
            <a:t>desigualdades</a:t>
          </a:r>
          <a:r>
            <a:rPr lang="en-US" sz="1200" b="0" kern="1200" dirty="0" smtClean="0">
              <a:latin typeface="+mn-lt"/>
            </a:rPr>
            <a:t> de </a:t>
          </a:r>
          <a:r>
            <a:rPr lang="en-US" sz="1200" b="0" kern="1200" dirty="0" err="1" smtClean="0">
              <a:latin typeface="+mn-lt"/>
            </a:rPr>
            <a:t>ingreso</a:t>
          </a:r>
          <a:r>
            <a:rPr lang="en-US" sz="1200" b="0" kern="1200" dirty="0" smtClean="0">
              <a:latin typeface="+mn-lt"/>
            </a:rPr>
            <a:t> +</a:t>
          </a:r>
          <a:r>
            <a:rPr lang="en-US" sz="1200" b="0" kern="1200" dirty="0" err="1" smtClean="0">
              <a:latin typeface="+mn-lt"/>
            </a:rPr>
            <a:t>tiempo</a:t>
          </a:r>
          <a:r>
            <a:rPr lang="en-US" sz="1200" b="0" kern="1200" dirty="0" smtClean="0">
              <a:latin typeface="+mn-lt"/>
            </a:rPr>
            <a:t>. </a:t>
          </a:r>
          <a:r>
            <a:rPr lang="es-PA" sz="1200" b="0" i="0" kern="1200" dirty="0" smtClean="0">
              <a:effectLst/>
              <a:latin typeface="+mn-lt"/>
              <a:cs typeface="Calibri" pitchFamily="34" charset="0"/>
            </a:rPr>
            <a:t>Y en El Salvador ¿cuanto trabajan los hombres y cuanto las mujeres?  </a:t>
          </a:r>
          <a:endParaRPr lang="es-PA" sz="1200" b="0" i="0" kern="1200" dirty="0">
            <a:effectLst/>
            <a:latin typeface="+mn-lt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200" b="0" kern="1200" dirty="0">
            <a:latin typeface="+mn-lt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200" b="0" kern="1200" dirty="0">
            <a:latin typeface="+mn-lt"/>
          </a:endParaRPr>
        </a:p>
      </dsp:txBody>
      <dsp:txXfrm>
        <a:off x="5173693" y="2604965"/>
        <a:ext cx="2586846" cy="2964820"/>
      </dsp:txXfrm>
    </dsp:sp>
    <dsp:sp modelId="{27707E56-6CD7-4FFD-9F6B-B6724333820E}">
      <dsp:nvSpPr>
        <dsp:cNvPr id="0" name=""/>
        <dsp:cNvSpPr/>
      </dsp:nvSpPr>
      <dsp:spPr>
        <a:xfrm>
          <a:off x="7760539" y="1886783"/>
          <a:ext cx="3462222" cy="16338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376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100" kern="1200" dirty="0" smtClean="0"/>
            <a:t>Participación</a:t>
          </a:r>
          <a:endParaRPr lang="es-PA" sz="3100" kern="1200" dirty="0"/>
        </a:p>
      </dsp:txBody>
      <dsp:txXfrm>
        <a:off x="7760539" y="2295249"/>
        <a:ext cx="3053756" cy="816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A388D-8CEF-4829-8236-21E2284E96AB}">
      <dsp:nvSpPr>
        <dsp:cNvPr id="0" name=""/>
        <dsp:cNvSpPr/>
      </dsp:nvSpPr>
      <dsp:spPr>
        <a:xfrm>
          <a:off x="620007" y="1570568"/>
          <a:ext cx="2341694" cy="166174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chemeClr val="bg1"/>
              </a:solidFill>
            </a:rPr>
            <a:t>Estrategia dual: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chemeClr val="bg1"/>
              </a:solidFill>
            </a:rPr>
            <a:t>Transversalización de Género</a:t>
          </a:r>
          <a:endParaRPr lang="es-PA" sz="2000" i="1" kern="1200" dirty="0">
            <a:solidFill>
              <a:schemeClr val="bg1"/>
            </a:solidFill>
          </a:endParaRPr>
        </a:p>
      </dsp:txBody>
      <dsp:txXfrm>
        <a:off x="668678" y="1619239"/>
        <a:ext cx="2244352" cy="1564400"/>
      </dsp:txXfrm>
    </dsp:sp>
    <dsp:sp modelId="{D4A3FB3C-6EF6-4374-BF16-85A069E1089E}">
      <dsp:nvSpPr>
        <dsp:cNvPr id="0" name=""/>
        <dsp:cNvSpPr/>
      </dsp:nvSpPr>
      <dsp:spPr>
        <a:xfrm rot="19048999">
          <a:off x="2719847" y="1748712"/>
          <a:ext cx="183975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1839755" y="310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600" kern="1200"/>
        </a:p>
      </dsp:txBody>
      <dsp:txXfrm>
        <a:off x="3593731" y="1733787"/>
        <a:ext cx="91987" cy="91987"/>
      </dsp:txXfrm>
    </dsp:sp>
    <dsp:sp modelId="{AD1E83FF-CEAA-4DF9-BCCF-CFEB879C4642}">
      <dsp:nvSpPr>
        <dsp:cNvPr id="0" name=""/>
        <dsp:cNvSpPr/>
      </dsp:nvSpPr>
      <dsp:spPr>
        <a:xfrm>
          <a:off x="4317749" y="1401"/>
          <a:ext cx="2418200" cy="2313444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chemeClr val="tx1"/>
              </a:solidFill>
            </a:rPr>
            <a:t>Integración de las preocupaciones e intereses de mujeres y hombres en todos las políticas y proyectos y en las organizaciones</a:t>
          </a:r>
          <a:endParaRPr lang="es-PA" sz="2000" kern="1200" dirty="0">
            <a:solidFill>
              <a:schemeClr val="tx1"/>
            </a:solidFill>
          </a:endParaRPr>
        </a:p>
      </dsp:txBody>
      <dsp:txXfrm>
        <a:off x="4385507" y="69159"/>
        <a:ext cx="2282684" cy="2177928"/>
      </dsp:txXfrm>
    </dsp:sp>
    <dsp:sp modelId="{7B08EF7A-B4EB-4B64-84CF-812E6430099E}">
      <dsp:nvSpPr>
        <dsp:cNvPr id="0" name=""/>
        <dsp:cNvSpPr/>
      </dsp:nvSpPr>
      <dsp:spPr>
        <a:xfrm rot="21534325">
          <a:off x="6735864" y="1118064"/>
          <a:ext cx="941216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941216" y="310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7182942" y="1125603"/>
        <a:ext cx="47060" cy="47060"/>
      </dsp:txXfrm>
    </dsp:sp>
    <dsp:sp modelId="{CB6261B7-848E-4E39-92B6-AB0665F5EBBE}">
      <dsp:nvSpPr>
        <dsp:cNvPr id="0" name=""/>
        <dsp:cNvSpPr/>
      </dsp:nvSpPr>
      <dsp:spPr>
        <a:xfrm>
          <a:off x="7676995" y="352054"/>
          <a:ext cx="1899039" cy="157617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chemeClr val="tx1"/>
              </a:solidFill>
            </a:rPr>
            <a:t>Igualdad</a:t>
          </a:r>
          <a:r>
            <a:rPr lang="es-PA" sz="2000" kern="1200" baseline="0" dirty="0" smtClean="0">
              <a:solidFill>
                <a:schemeClr val="tx1"/>
              </a:solidFill>
            </a:rPr>
            <a:t> de Género</a:t>
          </a:r>
          <a:endParaRPr lang="es-PA" sz="2000" kern="1200" dirty="0">
            <a:solidFill>
              <a:schemeClr val="tx1"/>
            </a:solidFill>
          </a:endParaRPr>
        </a:p>
      </dsp:txBody>
      <dsp:txXfrm>
        <a:off x="7723160" y="398219"/>
        <a:ext cx="1806709" cy="1483849"/>
      </dsp:txXfrm>
    </dsp:sp>
    <dsp:sp modelId="{6140ADC3-7B03-41ED-9D01-FDBD9E595B29}">
      <dsp:nvSpPr>
        <dsp:cNvPr id="0" name=""/>
        <dsp:cNvSpPr/>
      </dsp:nvSpPr>
      <dsp:spPr>
        <a:xfrm rot="2609860">
          <a:off x="2705038" y="3013738"/>
          <a:ext cx="1869373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1869373" y="310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600" kern="1200"/>
        </a:p>
      </dsp:txBody>
      <dsp:txXfrm>
        <a:off x="3592991" y="2998073"/>
        <a:ext cx="93468" cy="93468"/>
      </dsp:txXfrm>
    </dsp:sp>
    <dsp:sp modelId="{A890250A-E66D-4478-A6BF-22B0F8E86E87}">
      <dsp:nvSpPr>
        <dsp:cNvPr id="0" name=""/>
        <dsp:cNvSpPr/>
      </dsp:nvSpPr>
      <dsp:spPr>
        <a:xfrm>
          <a:off x="4317749" y="2564107"/>
          <a:ext cx="2429002" cy="2248138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chemeClr val="tx1"/>
              </a:solidFill>
            </a:rPr>
            <a:t>Actividades específicas orientadas a empoderar a las mujeres</a:t>
          </a:r>
          <a:endParaRPr lang="es-PA" sz="2000" kern="1200" dirty="0">
            <a:solidFill>
              <a:schemeClr val="tx1"/>
            </a:solidFill>
          </a:endParaRPr>
        </a:p>
      </dsp:txBody>
      <dsp:txXfrm>
        <a:off x="4383595" y="2629953"/>
        <a:ext cx="2297310" cy="2116446"/>
      </dsp:txXfrm>
    </dsp:sp>
    <dsp:sp modelId="{5B7A9076-D819-49ED-88EE-FF33D8A2C52A}">
      <dsp:nvSpPr>
        <dsp:cNvPr id="0" name=""/>
        <dsp:cNvSpPr/>
      </dsp:nvSpPr>
      <dsp:spPr>
        <a:xfrm rot="21543354">
          <a:off x="6746690" y="3649712"/>
          <a:ext cx="89759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97595" y="310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7173048" y="3658341"/>
        <a:ext cx="44879" cy="44879"/>
      </dsp:txXfrm>
    </dsp:sp>
    <dsp:sp modelId="{667F593D-57E6-4C5A-AD45-DD29746891DF}">
      <dsp:nvSpPr>
        <dsp:cNvPr id="0" name=""/>
        <dsp:cNvSpPr/>
      </dsp:nvSpPr>
      <dsp:spPr>
        <a:xfrm>
          <a:off x="7644225" y="2817456"/>
          <a:ext cx="1965508" cy="17118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chemeClr val="tx1"/>
              </a:solidFill>
            </a:rPr>
            <a:t>Empoderamiento de las mujeres</a:t>
          </a:r>
          <a:endParaRPr lang="es-PA" sz="2000" kern="1200" dirty="0">
            <a:solidFill>
              <a:schemeClr val="tx1"/>
            </a:solidFill>
          </a:endParaRPr>
        </a:p>
      </dsp:txBody>
      <dsp:txXfrm>
        <a:off x="7694364" y="2867595"/>
        <a:ext cx="1865230" cy="1611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6334-E5CB-4B59-A156-9951EB1691CE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D3CAA-714F-4D26-8ED6-CEC7C869C90E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03225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3CAA-714F-4D26-8ED6-CEC7C869C90E}" type="slidenum">
              <a:rPr lang="es-PA" smtClean="0"/>
              <a:pPr/>
              <a:t>2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216844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defRPr/>
            </a:pPr>
            <a:r>
              <a:rPr lang="es-P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pide al grupo que se ubique en dos momentos en el tiempo:</a:t>
            </a:r>
          </a:p>
          <a:p>
            <a:pPr algn="just" eaLnBrk="1" hangingPunct="1">
              <a:defRPr/>
            </a:pPr>
            <a:endParaRPr lang="es-P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época de sus abuelas/ tías abuelas…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época actual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s-P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es-P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podían/pueden hacer las mujeres? ¿Cómo participaban las mujeres en la política, en la economía, en la cultura? </a:t>
            </a:r>
          </a:p>
          <a:p>
            <a:pPr algn="just" eaLnBrk="1" hangingPunct="1">
              <a:defRPr/>
            </a:pPr>
            <a:endParaRPr lang="es-P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 cambiado mucho? ¿Por qué creen que cambió? ¿Quién generó ese cambio?</a:t>
            </a:r>
          </a:p>
          <a:p>
            <a:pPr algn="just" eaLnBrk="1" hangingPunct="1">
              <a:defRPr/>
            </a:pPr>
            <a:endParaRPr lang="es-P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endParaRPr lang="es-P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endParaRPr lang="es-P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s-P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no ha cambiado tanto? </a:t>
            </a:r>
            <a:r>
              <a:rPr lang="es-PA" alt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Desigualdades que persistan entre hombres y mujeres (en área económica, política, social, ambiental, seguridad…). </a:t>
            </a:r>
          </a:p>
          <a:p>
            <a:pPr marL="338991" indent="-338991"/>
            <a:endParaRPr lang="es-PA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4D3706-25C5-4F8B-88A3-45E77F8473A5}" type="slidenum">
              <a:rPr lang="en-US" altLang="en-US">
                <a:ea typeface="MS PGothic" pitchFamily="34" charset="-128"/>
              </a:rPr>
              <a:pPr/>
              <a:t>15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0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38991" indent="-338991"/>
            <a:r>
              <a:rPr lang="es-ES_tradnl" altLang="en-US" dirty="0" smtClean="0"/>
              <a:t>Las relaciones de género determinan la cultura organizacional, las creencias y valores </a:t>
            </a:r>
            <a:r>
              <a:rPr lang="es-ES_tradnl" altLang="en-US" dirty="0" err="1" smtClean="0"/>
              <a:t>compartirdos</a:t>
            </a:r>
            <a:r>
              <a:rPr lang="es-ES_tradnl" altLang="en-US" dirty="0" smtClean="0"/>
              <a:t>, lo que se considera legítimo y normal, el marco de referencia donde interactúan las </a:t>
            </a:r>
            <a:r>
              <a:rPr lang="es-ES_tradnl" altLang="en-US" dirty="0" err="1" smtClean="0"/>
              <a:t>pesonas</a:t>
            </a:r>
            <a:r>
              <a:rPr lang="es-ES_tradnl" altLang="en-US" dirty="0" smtClean="0"/>
              <a:t>. La personalidad o forma de ser de </a:t>
            </a:r>
            <a:r>
              <a:rPr lang="es-ES_tradnl" altLang="en-US" i="1" dirty="0" smtClean="0"/>
              <a:t>una organización. Su </a:t>
            </a:r>
            <a:r>
              <a:rPr lang="es-ES_tradnl" altLang="en-US" i="1" dirty="0" err="1" smtClean="0"/>
              <a:t>adn</a:t>
            </a:r>
            <a:r>
              <a:rPr lang="es-ES_tradnl" altLang="en-US" i="1" dirty="0" smtClean="0"/>
              <a:t>.</a:t>
            </a:r>
          </a:p>
          <a:p>
            <a:pPr marL="338991" indent="-338991"/>
            <a:endParaRPr lang="es-ES_tradnl" altLang="en-US" i="1" dirty="0" smtClean="0"/>
          </a:p>
          <a:p>
            <a:pPr marL="338991" indent="-338991"/>
            <a:r>
              <a:rPr lang="es-ES_tradnl" altLang="en-US" dirty="0" smtClean="0"/>
              <a:t>Y MIRARLAS CON LAS LENTES de género.. .y más concreto con el MICROSCOPIO DE GÉNERO.</a:t>
            </a:r>
          </a:p>
          <a:p>
            <a:pPr marL="338991" indent="-338991"/>
            <a:endParaRPr lang="es-ES_tradnl" altLang="en-US" i="1" dirty="0" smtClean="0"/>
          </a:p>
          <a:p>
            <a:pPr marL="338991" indent="-338991">
              <a:buFontTx/>
              <a:buChar char="•"/>
            </a:pPr>
            <a:endParaRPr lang="es-ES_tradnl" altLang="en-US" i="1" dirty="0" smtClean="0"/>
          </a:p>
          <a:p>
            <a:pPr marL="338991" indent="-338991"/>
            <a:endParaRPr lang="es-ES_tradnl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7643D-504E-4611-A203-10E0E3FACDCB}" type="slidenum">
              <a:rPr lang="en-US" altLang="en-US">
                <a:ea typeface="MS PGothic" pitchFamily="34" charset="-128"/>
              </a:rPr>
              <a:pPr/>
              <a:t>18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32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17AA9-D57D-48D8-9FCE-680AF79E89C2}" type="slidenum">
              <a:rPr lang="es-ES" altLang="en-US">
                <a:latin typeface="Arial" pitchFamily="34" charset="0"/>
                <a:ea typeface="MS PGothic" pitchFamily="34" charset="-128"/>
              </a:rPr>
              <a:pPr/>
              <a:t>19</a:t>
            </a:fld>
            <a:endParaRPr lang="es-ES" altLang="en-US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177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3CAA-714F-4D26-8ED6-CEC7C869C90E}" type="slidenum">
              <a:rPr lang="es-PA" smtClean="0"/>
              <a:pPr/>
              <a:t>20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216844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dirty="0" smtClean="0">
                <a:latin typeface="+mn-lt"/>
              </a:rPr>
              <a:t>La equidad hace referencia a justicia. </a:t>
            </a:r>
          </a:p>
          <a:p>
            <a:r>
              <a:rPr lang="es-ES" sz="1200" dirty="0" smtClean="0">
                <a:latin typeface="+mn-lt"/>
              </a:rPr>
              <a:t>Acceso de las personas a la igualdad de oportunidades y al desarrollo de la capacidad básica. Se deben eliminar las barreras que obstaculizan las oportunidades económicas y políticas, acceso a la educación y servicios básicos, de tal manera que las personas (sexo, edad, etnia..)puedan disfrutar de dichas oportunidades y beneficiarse de ellas. Implica la participación de todas/os en los procesos de desarrollo y la aplicación del enfoque de género en todas nuestras actividades.</a:t>
            </a:r>
            <a:endParaRPr lang="es-EC" sz="1200" dirty="0" smtClean="0">
              <a:latin typeface="+mn-lt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348E-A883-4CD2-83D0-29B611AF13D2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628800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u="none" dirty="0" smtClean="0"/>
              <a:t>Transversalización de género</a:t>
            </a:r>
            <a:r>
              <a:rPr lang="es-ES_tradnl" u="none" baseline="0" dirty="0" smtClean="0"/>
              <a:t> </a:t>
            </a:r>
            <a:r>
              <a:rPr lang="es-ES_tradnl" u="none" dirty="0" smtClean="0"/>
              <a:t>es un concepto que surge en Beijing (1995), y que tiene sus antecedentes en el enfoque GED. A partir de ese momento se transformó en la </a:t>
            </a:r>
            <a:r>
              <a:rPr lang="es-ES_tradnl" b="1" u="none" dirty="0" smtClean="0"/>
              <a:t>principal estrategia para conseguir la igualdad de género y el empoderamiento de las mujeres.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3CAA-714F-4D26-8ED6-CEC7C869C90E}" type="slidenum">
              <a:rPr lang="es-PA" smtClean="0"/>
              <a:pPr/>
              <a:t>24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219429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60982-0B26-478C-A850-D496655E1B17}" type="slidenum">
              <a:rPr lang="es-ES"/>
              <a:pPr/>
              <a:t>26</a:t>
            </a:fld>
            <a:endParaRPr lang="es-ES"/>
          </a:p>
        </p:txBody>
      </p:sp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pPr>
              <a:defRPr/>
            </a:pPr>
            <a:endParaRPr lang="es-PA" dirty="0">
              <a:latin typeface="Arial" charset="0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/>
            <a:fld id="{54C56FAF-FC20-4259-A3AD-E3C03BC5824A}" type="slidenum">
              <a:rPr lang="es-ES" sz="1200"/>
              <a:pPr algn="r" defTabSz="896938"/>
              <a:t>26</a:t>
            </a:fld>
            <a:endParaRPr lang="es-ES" sz="1200"/>
          </a:p>
        </p:txBody>
      </p:sp>
    </p:spTree>
    <p:extLst>
      <p:ext uri="{BB962C8B-B14F-4D97-AF65-F5344CB8AC3E}">
        <p14:creationId xmlns="" xmlns:p14="http://schemas.microsoft.com/office/powerpoint/2010/main" val="1545765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A" dirty="0"/>
              <a:t>Hasta ahora, no ha habido una respuesta contundente para hacer frente a estos desafíos, y por esa razón, la situación regional no refleja mejores resultados. </a:t>
            </a:r>
          </a:p>
          <a:p>
            <a:endParaRPr lang="es-CL" dirty="0"/>
          </a:p>
          <a:p>
            <a:r>
              <a:rPr lang="es-ES" dirty="0"/>
              <a:t>Liderar todas estas transformaciones no es una tarea fácil y debido a la complejidad de la aplicación de la estrategia, será necesario desarrollar capacidades institucionales en al menos 6 áreas.</a:t>
            </a:r>
          </a:p>
          <a:p>
            <a:endParaRPr lang="es-ES" dirty="0"/>
          </a:p>
          <a:p>
            <a:r>
              <a:rPr lang="es-ES" dirty="0"/>
              <a:t>Todas estas áreas de capacidad están interrelacionadas y se combinan entre sí. Y en determinados contextos se enfatizan unas más que otras. </a:t>
            </a:r>
            <a:endParaRPr lang="es-CL" dirty="0"/>
          </a:p>
          <a:p>
            <a:pPr>
              <a:buFontTx/>
              <a:buNone/>
            </a:pPr>
            <a:endParaRPr lang="es-PA" dirty="0" smtClean="0"/>
          </a:p>
          <a:p>
            <a:pPr marL="225994" marR="0" indent="-2259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PA" b="1" baseline="0" dirty="0" smtClean="0"/>
              <a:t>Implementar políticas de igualdad efectivas</a:t>
            </a:r>
            <a:r>
              <a:rPr lang="es-PA" baseline="0" dirty="0" smtClean="0"/>
              <a:t>, quiere decir que se hace una planificación de género desde el enfoque de la gestión basada en resultados en todo el ciclo de la política. Esto apuntaría a un mejor desempeño, resultados demostrables en cuanto a la atención de las necesidades e intereses de la población.</a:t>
            </a:r>
          </a:p>
          <a:p>
            <a:pPr marL="225994" indent="-225994">
              <a:buFontTx/>
              <a:buAutoNum type="arabicPeriod"/>
            </a:pPr>
            <a:r>
              <a:rPr lang="es-PA" b="1" dirty="0" smtClean="0"/>
              <a:t>Gestión eficiente de</a:t>
            </a:r>
            <a:r>
              <a:rPr lang="es-PA" b="1" baseline="0" dirty="0" smtClean="0"/>
              <a:t> los procesos de MG</a:t>
            </a:r>
            <a:r>
              <a:rPr lang="es-PA" baseline="0" dirty="0" smtClean="0"/>
              <a:t>, apuntamos a la reorganización necesaria de una institución para aplicar la estrategia de transversalidad de género en el ejercicio de sus funciones. Nos referimos a transformaciones de tipo estructural, de procedimiento, de creación o activación de mecanismos de </a:t>
            </a:r>
            <a:r>
              <a:rPr lang="es-PA" baseline="0" dirty="0" err="1" smtClean="0"/>
              <a:t>coordiación</a:t>
            </a:r>
            <a:r>
              <a:rPr lang="es-PA" baseline="0" dirty="0" smtClean="0"/>
              <a:t>, comunicación, evaluación que son necesarios para dar soporte a la implementación de la estrategia de </a:t>
            </a:r>
            <a:r>
              <a:rPr lang="es-PA" baseline="0" dirty="0" err="1" smtClean="0"/>
              <a:t>transversalidad</a:t>
            </a:r>
            <a:r>
              <a:rPr lang="es-PA" baseline="0" dirty="0" smtClean="0"/>
              <a:t>.</a:t>
            </a:r>
          </a:p>
          <a:p>
            <a:pPr marL="225994" indent="-225994">
              <a:buFontTx/>
              <a:buAutoNum type="arabicPeriod"/>
            </a:pPr>
            <a:r>
              <a:rPr lang="es-PA" b="1" baseline="0" dirty="0" smtClean="0"/>
              <a:t>Contar con un equipo humano competente</a:t>
            </a:r>
            <a:r>
              <a:rPr lang="es-PA" baseline="0" dirty="0" smtClean="0"/>
              <a:t>, quiere decir que la institución cuenta con un equipo con capacidades especializadas en análisis de género, indicadores, presupuestos sensibles al género, entre otros temas.</a:t>
            </a:r>
          </a:p>
          <a:p>
            <a:pPr marL="225994" indent="-225994">
              <a:buFontTx/>
              <a:buAutoNum type="arabicPeriod"/>
            </a:pPr>
            <a:r>
              <a:rPr lang="es-PA" b="1" baseline="0" dirty="0" smtClean="0"/>
              <a:t>Desarrollar una COI </a:t>
            </a:r>
            <a:r>
              <a:rPr lang="es-PA" baseline="0" dirty="0" smtClean="0"/>
              <a:t>quiere decir que la institución es capaz de identificar si existen o no desigualdades en las reglas informales, en los comportamientos, en la interacción cotidiana; y que toma medidas para promover una cultura donde la igualdad es un valor central.</a:t>
            </a:r>
          </a:p>
          <a:p>
            <a:pPr marL="225994" indent="-225994">
              <a:buFontTx/>
              <a:buAutoNum type="arabicPeriod"/>
            </a:pPr>
            <a:r>
              <a:rPr lang="es-PA" b="1" baseline="0" dirty="0" smtClean="0"/>
              <a:t>Establecer alianzas que promuevan agendas</a:t>
            </a:r>
            <a:r>
              <a:rPr lang="es-PA" baseline="0" dirty="0" smtClean="0"/>
              <a:t>, tiene que ver con los mecanismos de coordinación y articulación con otros actores presentes en el entramado para la igualdad, que sirvan para definir prioridades, negociar y construir agendas conjuntas.</a:t>
            </a:r>
          </a:p>
          <a:p>
            <a:pPr marL="225994" indent="-225994">
              <a:buFontTx/>
              <a:buAutoNum type="arabicPeriod"/>
            </a:pPr>
            <a:r>
              <a:rPr lang="es-PA" b="1" baseline="0" dirty="0" smtClean="0"/>
              <a:t>Garantizar la rendición de cuentas y la transparencia</a:t>
            </a:r>
            <a:r>
              <a:rPr lang="es-PA" baseline="0" dirty="0" smtClean="0"/>
              <a:t>, quiere decir crear y mantener mecanismos que responsabilizan a las instituciones y las personas que en ellas trabajan, del adecuado cumplimiento de sus funciones y que permiten divulgar toda la información generada en el marco institucional.</a:t>
            </a:r>
          </a:p>
          <a:p>
            <a:pPr marL="225994" indent="-225994">
              <a:buFontTx/>
              <a:buAutoNum type="arabicPeriod"/>
            </a:pPr>
            <a:endParaRPr lang="es-P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E1977A-7F96-464B-8317-A132E01B8164}" type="slidenum">
              <a:rPr lang="es-PA" smtClean="0"/>
              <a:pPr/>
              <a:t>27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7630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Seguramente</a:t>
            </a:r>
            <a:r>
              <a:rPr lang="es-CL" baseline="0" dirty="0" smtClean="0"/>
              <a:t> muchas de las personas que están aquí hoy saben qué es género y otros conceptos relacionados.</a:t>
            </a:r>
          </a:p>
          <a:p>
            <a:r>
              <a:rPr lang="es-CL" baseline="0" dirty="0" smtClean="0"/>
              <a:t>Y seguramente otras tantas les suena, pero no saben como aplicarlo. </a:t>
            </a:r>
          </a:p>
          <a:p>
            <a:r>
              <a:rPr lang="es-CL" baseline="0" dirty="0" smtClean="0"/>
              <a:t>Entonces vamos a empezar a construir un entendimiento común de estos conceptos clave que son básicos y a la vez fundamentales para lo que vamos a hacer durante el taller.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348E-A883-4CD2-83D0-29B611AF13D2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3304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3CAA-714F-4D26-8ED6-CEC7C869C90E}" type="slidenum">
              <a:rPr lang="es-PA" smtClean="0"/>
              <a:pPr/>
              <a:t>4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0323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3CAA-714F-4D26-8ED6-CEC7C869C90E}" type="slidenum">
              <a:rPr lang="es-PA" smtClean="0"/>
              <a:pPr/>
              <a:t>8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57305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EDE339-F4D7-4E51-84A6-4A2D48ADAC8F}" type="slidenum">
              <a:rPr lang="es-ES" smtClean="0">
                <a:latin typeface="Arial" charset="0"/>
              </a:rPr>
              <a:pPr/>
              <a:t>10</a:t>
            </a:fld>
            <a:endParaRPr lang="es-ES" smtClean="0">
              <a:latin typeface="Arial" charset="0"/>
            </a:endParaRPr>
          </a:p>
        </p:txBody>
      </p:sp>
      <p:sp>
        <p:nvSpPr>
          <p:cNvPr id="14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4213"/>
            <a:ext cx="6096000" cy="3430587"/>
          </a:xfrm>
          <a:ln/>
        </p:spPr>
      </p:sp>
      <p:sp>
        <p:nvSpPr>
          <p:cNvPr id="1434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17" tIns="45709" rIns="91417" bIns="45709"/>
          <a:lstStyle/>
          <a:p>
            <a:pPr>
              <a:lnSpc>
                <a:spcPct val="90000"/>
              </a:lnSpc>
            </a:pPr>
            <a:r>
              <a:rPr lang="es-CL" dirty="0" smtClean="0"/>
              <a:t>La primera crítica que encierra la </a:t>
            </a:r>
            <a:r>
              <a:rPr lang="es-CL" dirty="0" err="1" smtClean="0"/>
              <a:t>interseccionalidad</a:t>
            </a:r>
            <a:r>
              <a:rPr lang="es-CL" dirty="0" smtClean="0"/>
              <a:t> es CONCEPTUAL ……GENERO ENTRE ELLOS. </a:t>
            </a:r>
          </a:p>
          <a:p>
            <a:pPr>
              <a:lnSpc>
                <a:spcPct val="90000"/>
              </a:lnSpc>
            </a:pPr>
            <a:endParaRPr lang="es-CL" dirty="0" smtClean="0"/>
          </a:p>
          <a:p>
            <a:pPr>
              <a:lnSpc>
                <a:spcPct val="90000"/>
              </a:lnSpc>
            </a:pPr>
            <a:r>
              <a:rPr lang="es-CL" dirty="0" smtClean="0"/>
              <a:t>Se critica la </a:t>
            </a:r>
            <a:r>
              <a:rPr lang="es-CL" b="1" u="sng" dirty="0" smtClean="0"/>
              <a:t>supuesta homogeneidad de las categorías analíticas y conceptuales que manejamos para definir colectivos </a:t>
            </a:r>
            <a:r>
              <a:rPr lang="es-CL" b="1" u="sng" dirty="0" err="1" smtClean="0"/>
              <a:t>identitarios</a:t>
            </a:r>
            <a:r>
              <a:rPr lang="es-CL" b="1" u="sng" dirty="0" smtClean="0"/>
              <a:t>.</a:t>
            </a:r>
          </a:p>
          <a:p>
            <a:pPr marL="0" lvl="1" eaLnBrk="1" hangingPunct="1">
              <a:lnSpc>
                <a:spcPct val="90000"/>
              </a:lnSpc>
              <a:spcBef>
                <a:spcPct val="0"/>
              </a:spcBef>
            </a:pPr>
            <a:endParaRPr lang="es-ES" sz="2000" dirty="0" smtClean="0">
              <a:latin typeface="Trebuchet MS" pitchFamily="34" charset="0"/>
            </a:endParaRPr>
          </a:p>
          <a:p>
            <a:pPr marL="0"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s-ES" sz="2000" dirty="0" smtClean="0">
                <a:latin typeface="Trebuchet MS" pitchFamily="34" charset="0"/>
              </a:rPr>
              <a:t>Se reconoce que género no es sinónimo de mujeres, lo que implica tener una mirada también particular sobre los hombres, </a:t>
            </a:r>
          </a:p>
          <a:p>
            <a:pPr marL="0" lvl="1" eaLnBrk="1" hangingPunct="1">
              <a:lnSpc>
                <a:spcPct val="90000"/>
              </a:lnSpc>
              <a:spcBef>
                <a:spcPct val="0"/>
              </a:spcBef>
            </a:pPr>
            <a:endParaRPr lang="es-ES" sz="2000" dirty="0" smtClean="0">
              <a:latin typeface="Trebuchet MS" pitchFamily="34" charset="0"/>
            </a:endParaRPr>
          </a:p>
          <a:p>
            <a:pPr marL="0"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s-ES" sz="2000" dirty="0" smtClean="0">
                <a:latin typeface="Trebuchet MS" pitchFamily="34" charset="0"/>
              </a:rPr>
              <a:t>En la actualidad- también una comprensión más amplia del </a:t>
            </a:r>
            <a:r>
              <a:rPr lang="es-ES" sz="2000" u="sng" dirty="0" smtClean="0">
                <a:solidFill>
                  <a:srgbClr val="22228B"/>
                </a:solidFill>
                <a:latin typeface="Trebuchet MS" pitchFamily="34" charset="0"/>
              </a:rPr>
              <a:t>concepto de género.</a:t>
            </a:r>
          </a:p>
          <a:p>
            <a:pPr>
              <a:lnSpc>
                <a:spcPct val="90000"/>
              </a:lnSpc>
            </a:pPr>
            <a:endParaRPr lang="es-CL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s-CL" dirty="0" smtClean="0"/>
              <a:t>No todas las culturas significan e interpretan el concepto de género del mismo modo (ej. Andinas y mesoamericanas)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s-CL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CL" dirty="0" smtClean="0"/>
          </a:p>
          <a:p>
            <a:pPr eaLnBrk="1" hangingPunct="1">
              <a:lnSpc>
                <a:spcPct val="90000"/>
              </a:lnSpc>
            </a:pPr>
            <a:endParaRPr lang="es-ES" altLang="es-CL" dirty="0" smtClean="0">
              <a:latin typeface="Trebuchet MS" pitchFamily="34" charset="0"/>
            </a:endParaRPr>
          </a:p>
        </p:txBody>
      </p:sp>
      <p:sp>
        <p:nvSpPr>
          <p:cNvPr id="143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 defTabSz="865188"/>
            <a:r>
              <a:rPr lang="en-US" altLang="es-CL" sz="1100">
                <a:latin typeface="Arial" charset="0"/>
                <a:cs typeface="Arial" charset="0"/>
              </a:rPr>
              <a:t>20</a:t>
            </a:r>
          </a:p>
        </p:txBody>
      </p:sp>
    </p:spTree>
    <p:extLst>
      <p:ext uri="{BB962C8B-B14F-4D97-AF65-F5344CB8AC3E}">
        <p14:creationId xmlns="" xmlns:p14="http://schemas.microsoft.com/office/powerpoint/2010/main" val="304462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CL" smtClean="0"/>
              <a:t>SEGUNDA CRITICA es operativa: los modelos de opresión (racismo, sexismo, homofobia) no son independientes.</a:t>
            </a:r>
          </a:p>
          <a:p>
            <a:r>
              <a:rPr lang="es-CL" smtClean="0"/>
              <a:t>Tienen que articular tanto los atributos y características de las personas, como el ciclo vital en que se encuentran, la clase a la que pertenecen, su cultura, su identidad de género, etc.</a:t>
            </a:r>
          </a:p>
          <a:p>
            <a:endParaRPr lang="es-CL" smtClean="0"/>
          </a:p>
          <a:p>
            <a:r>
              <a:rPr lang="es-CL" smtClean="0"/>
              <a:t>Ejemplo de mujeres pobres de la sierra peruana…..indígenas, campesinas, jefas de hogar.</a:t>
            </a:r>
          </a:p>
          <a:p>
            <a:endParaRPr lang="es-CL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C1C5F3-CA2F-4C04-9A56-013E9155C97D}" type="slidenum">
              <a:rPr lang="es-CL" smtClean="0"/>
              <a:pPr/>
              <a:t>11</a:t>
            </a:fld>
            <a:endParaRPr lang="es-CL" smtClean="0"/>
          </a:p>
        </p:txBody>
      </p:sp>
    </p:spTree>
    <p:extLst>
      <p:ext uri="{BB962C8B-B14F-4D97-AF65-F5344CB8AC3E}">
        <p14:creationId xmlns="" xmlns:p14="http://schemas.microsoft.com/office/powerpoint/2010/main" val="284648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38991" indent="-338991"/>
            <a:endParaRPr lang="es-PA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0456E-2145-4C99-94FA-2C0BFF0CDCD1}" type="slidenum">
              <a:rPr lang="en-US" altLang="en-US">
                <a:ea typeface="MS PGothic" pitchFamily="34" charset="-128"/>
              </a:rPr>
              <a:pPr/>
              <a:t>12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112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 bien fácil caer en la simplificación cuando se trata del</a:t>
            </a:r>
            <a:r>
              <a:rPr lang="es-CL" baseline="0" dirty="0" smtClean="0"/>
              <a:t> género, contando </a:t>
            </a:r>
          </a:p>
          <a:p>
            <a:pPr>
              <a:buFont typeface="Arial" pitchFamily="34" charset="0"/>
              <a:buChar char="•"/>
            </a:pPr>
            <a:r>
              <a:rPr lang="es-CL" baseline="0" dirty="0" smtClean="0"/>
              <a:t>cuantos hombres y cuantas mujeres participaron en un taller</a:t>
            </a:r>
          </a:p>
          <a:p>
            <a:pPr>
              <a:buFont typeface="Arial" pitchFamily="34" charset="0"/>
              <a:buChar char="•"/>
            </a:pPr>
            <a:r>
              <a:rPr lang="es-CL" baseline="0" dirty="0" smtClean="0"/>
              <a:t>Cuantas mujeres se benefician del proyecto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348E-A883-4CD2-83D0-29B611AF13D2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37015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3CAA-714F-4D26-8ED6-CEC7C869C90E}" type="slidenum">
              <a:rPr lang="es-PA" smtClean="0"/>
              <a:pPr/>
              <a:t>14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21684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96132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1637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5969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48925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99611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05074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69650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3804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76188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72829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402135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B5FCD-9436-414B-8D0C-7FA7B14B65E6}" type="datetimeFigureOut">
              <a:rPr lang="es-PA" smtClean="0"/>
              <a:pPr/>
              <a:t>05/16/2018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649E-517D-4630-AF66-618C4D0A2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4079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10" y="454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Myriad Pro" panose="020B0503030403020204" pitchFamily="34" charset="0"/>
              </a:rPr>
              <a:t>Sello</a:t>
            </a:r>
            <a:r>
              <a:rPr lang="en-US" b="1" dirty="0">
                <a:latin typeface="Myriad Pro" panose="020B0503030403020204" pitchFamily="34" charset="0"/>
              </a:rPr>
              <a:t> de Igualdad de </a:t>
            </a:r>
            <a:r>
              <a:rPr lang="en-US" b="1" dirty="0" err="1">
                <a:latin typeface="Myriad Pro" panose="020B0503030403020204" pitchFamily="34" charset="0"/>
              </a:rPr>
              <a:t>Género</a:t>
            </a:r>
            <a:r>
              <a:rPr lang="en-US" b="1" dirty="0">
                <a:latin typeface="Myriad Pro" panose="020B0503030403020204" pitchFamily="34" charset="0"/>
              </a:rPr>
              <a:t> </a:t>
            </a:r>
            <a:r>
              <a:rPr lang="en-US" b="1" dirty="0" err="1">
                <a:latin typeface="Myriad Pro" panose="020B0503030403020204" pitchFamily="34" charset="0"/>
              </a:rPr>
              <a:t>en</a:t>
            </a:r>
            <a:r>
              <a:rPr lang="en-US" b="1" dirty="0">
                <a:latin typeface="Myriad Pro" panose="020B0503030403020204" pitchFamily="34" charset="0"/>
              </a:rPr>
              <a:t> el </a:t>
            </a:r>
            <a:br>
              <a:rPr lang="en-US" b="1" dirty="0">
                <a:latin typeface="Myriad Pro" panose="020B0503030403020204" pitchFamily="34" charset="0"/>
              </a:rPr>
            </a:br>
            <a:r>
              <a:rPr lang="en-US" b="1" dirty="0">
                <a:latin typeface="Myriad Pro" panose="020B0503030403020204" pitchFamily="34" charset="0"/>
              </a:rPr>
              <a:t>Sector </a:t>
            </a:r>
            <a:r>
              <a:rPr lang="en-US" b="1" dirty="0" err="1">
                <a:latin typeface="Myriad Pro" panose="020B0503030403020204" pitchFamily="34" charset="0"/>
              </a:rPr>
              <a:t>Público</a:t>
            </a:r>
            <a:r>
              <a:rPr lang="es-PA" b="1" dirty="0">
                <a:latin typeface="Myriad Pro" panose="020B0503030403020204" pitchFamily="34" charset="0"/>
              </a:rPr>
              <a:t/>
            </a:r>
            <a:br>
              <a:rPr lang="es-PA" b="1" dirty="0">
                <a:latin typeface="Myriad Pro" panose="020B0503030403020204" pitchFamily="34" charset="0"/>
              </a:rPr>
            </a:br>
            <a:endParaRPr lang="es-PA" b="1" dirty="0">
              <a:latin typeface="Myriad Pro" panose="020B0503030403020204" pitchFamily="34" charset="0"/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945" y="365603"/>
            <a:ext cx="656660" cy="128986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1832349"/>
            <a:ext cx="12192001" cy="5078313"/>
            <a:chOff x="0" y="1832349"/>
            <a:chExt cx="12192001" cy="5078313"/>
          </a:xfrm>
        </p:grpSpPr>
        <p:sp>
          <p:nvSpPr>
            <p:cNvPr id="8" name="TextBox 7"/>
            <p:cNvSpPr txBox="1"/>
            <p:nvPr/>
          </p:nvSpPr>
          <p:spPr>
            <a:xfrm>
              <a:off x="0" y="1832349"/>
              <a:ext cx="12192000" cy="50783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</p:txBody>
        </p:sp>
        <p:pic>
          <p:nvPicPr>
            <p:cNvPr id="11" name="Imagen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5433" b="18010"/>
            <a:stretch/>
          </p:blipFill>
          <p:spPr>
            <a:xfrm>
              <a:off x="9006349" y="2654833"/>
              <a:ext cx="3185652" cy="420316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09066" y="4920956"/>
            <a:ext cx="5688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i="1" dirty="0" smtClean="0">
                <a:solidFill>
                  <a:schemeClr val="bg1"/>
                </a:solidFill>
              </a:rPr>
              <a:t>15 y 16 </a:t>
            </a:r>
            <a:r>
              <a:rPr lang="es-PA" sz="2400" i="1" smtClean="0">
                <a:solidFill>
                  <a:schemeClr val="bg1"/>
                </a:solidFill>
              </a:rPr>
              <a:t>de Mayo de 2018-El Salvador</a:t>
            </a:r>
            <a:endParaRPr lang="es-PA" sz="2400" i="1" dirty="0">
              <a:solidFill>
                <a:schemeClr val="bg1"/>
              </a:solidFill>
            </a:endParaRPr>
          </a:p>
          <a:p>
            <a:endParaRPr lang="es-PA" sz="2400" dirty="0"/>
          </a:p>
        </p:txBody>
      </p:sp>
      <p:sp>
        <p:nvSpPr>
          <p:cNvPr id="15" name="CuadroTexto 1"/>
          <p:cNvSpPr txBox="1"/>
          <p:nvPr/>
        </p:nvSpPr>
        <p:spPr>
          <a:xfrm>
            <a:off x="131341" y="6307899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bg1"/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04BE4B2-4177-4770-9E24-32ECD5E3B110}"/>
              </a:ext>
            </a:extLst>
          </p:cNvPr>
          <p:cNvSpPr txBox="1">
            <a:spLocks/>
          </p:cNvSpPr>
          <p:nvPr/>
        </p:nvSpPr>
        <p:spPr>
          <a:xfrm>
            <a:off x="209066" y="2092519"/>
            <a:ext cx="8543029" cy="2691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Myriad Pro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Myriad Pro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TRANSFORMANDO EL ESTADO: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/>
            </a:r>
            <a:b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</a:br>
            <a:r>
              <a:rPr kumimoji="0" lang="es-E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Acelerar la Igualdad de Género en el Sector Público en el marco de la Agenda 2030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9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143934" y="115889"/>
            <a:ext cx="11808884" cy="6605587"/>
          </a:xfrm>
        </p:spPr>
        <p:txBody>
          <a:bodyPr>
            <a:normAutofit/>
          </a:bodyPr>
          <a:lstStyle/>
          <a:p>
            <a:pPr marL="457200" lvl="1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s-ES" sz="1050" b="1" dirty="0">
              <a:solidFill>
                <a:srgbClr val="0070C0"/>
              </a:solidFill>
              <a:latin typeface="Trebuchet MS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s-ES" sz="2400" dirty="0" smtClean="0">
              <a:latin typeface="Trebuchet MS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  <a:buFont typeface="Gill Sans MT" pitchFamily="34" charset="0"/>
              <a:buChar char="•"/>
              <a:defRPr/>
            </a:pPr>
            <a:endParaRPr lang="es-ES" dirty="0">
              <a:latin typeface="Trebuchet MS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  <a:buFont typeface="Gill Sans MT" pitchFamily="34" charset="0"/>
              <a:buChar char="•"/>
              <a:defRPr/>
            </a:pPr>
            <a:endParaRPr lang="es-ES" dirty="0" smtClean="0">
              <a:latin typeface="Trebuchet MS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  <a:buFont typeface="Gill Sans MT" pitchFamily="34" charset="0"/>
              <a:buChar char="•"/>
              <a:defRPr/>
            </a:pPr>
            <a:endParaRPr lang="es-ES" dirty="0">
              <a:latin typeface="Trebuchet MS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  <a:buFont typeface="Gill Sans MT" pitchFamily="34" charset="0"/>
              <a:buChar char="•"/>
              <a:defRPr/>
            </a:pPr>
            <a:endParaRPr lang="es-ES" dirty="0" smtClean="0">
              <a:latin typeface="Trebuchet MS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es-ES" dirty="0" smtClean="0">
                <a:latin typeface="Trebuchet MS" pitchFamily="34" charset="0"/>
              </a:rPr>
              <a:t> </a:t>
            </a:r>
          </a:p>
        </p:txBody>
      </p:sp>
      <p:pic>
        <p:nvPicPr>
          <p:cNvPr id="7171" name="2 Marcador de contenid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1" y="1336670"/>
            <a:ext cx="950594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1"/>
          <p:cNvSpPr txBox="1"/>
          <p:nvPr/>
        </p:nvSpPr>
        <p:spPr>
          <a:xfrm>
            <a:off x="165204" y="6441798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yriad Pro" panose="020B0503030403020204" pitchFamily="34" charset="0"/>
              </a:rPr>
              <a:t>Un </a:t>
            </a:r>
            <a:r>
              <a:rPr lang="en-US" sz="3200" b="1" dirty="0" err="1" smtClean="0">
                <a:latin typeface="Myriad Pro" panose="020B0503030403020204" pitchFamily="34" charset="0"/>
              </a:rPr>
              <a:t>concepto</a:t>
            </a:r>
            <a:r>
              <a:rPr lang="en-US" sz="3200" b="1" dirty="0" smtClean="0">
                <a:latin typeface="Myriad Pro" panose="020B0503030403020204" pitchFamily="34" charset="0"/>
              </a:rPr>
              <a:t> de </a:t>
            </a:r>
            <a:r>
              <a:rPr lang="en-US" sz="3200" b="1" dirty="0" err="1" smtClean="0">
                <a:latin typeface="Myriad Pro" panose="020B0503030403020204" pitchFamily="34" charset="0"/>
              </a:rPr>
              <a:t>género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más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amplio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8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9484" y="1506002"/>
            <a:ext cx="700828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304800" y="4961463"/>
            <a:ext cx="11277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Los </a:t>
            </a:r>
            <a:r>
              <a:rPr lang="en-US" sz="2800" dirty="0" err="1" smtClean="0">
                <a:solidFill>
                  <a:schemeClr val="tx1"/>
                </a:solidFill>
              </a:rPr>
              <a:t>modelos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opresión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smtClean="0">
                <a:solidFill>
                  <a:schemeClr val="tx2"/>
                </a:solidFill>
              </a:rPr>
              <a:t>no son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independientes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actúan</a:t>
            </a:r>
            <a:r>
              <a:rPr lang="en-US" sz="2800" dirty="0" smtClean="0">
                <a:solidFill>
                  <a:schemeClr val="tx1"/>
                </a:solidFill>
              </a:rPr>
              <a:t> de forma </a:t>
            </a:r>
            <a:r>
              <a:rPr lang="en-US" sz="2800" dirty="0" err="1" smtClean="0">
                <a:solidFill>
                  <a:schemeClr val="tx1"/>
                </a:solidFill>
              </a:rPr>
              <a:t>articulada</a:t>
            </a:r>
            <a:r>
              <a:rPr lang="en-US" sz="2800" dirty="0" smtClean="0">
                <a:solidFill>
                  <a:schemeClr val="tx1"/>
                </a:solidFill>
              </a:rPr>
              <a:t> contra </a:t>
            </a:r>
            <a:r>
              <a:rPr lang="en-US" sz="2800" dirty="0" err="1" smtClean="0">
                <a:solidFill>
                  <a:schemeClr val="tx1"/>
                </a:solidFill>
              </a:rPr>
              <a:t>las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identidades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múltiples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s-CL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165204" y="6441798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10" name="CuadroTexto 4"/>
          <p:cNvSpPr txBox="1"/>
          <p:nvPr/>
        </p:nvSpPr>
        <p:spPr>
          <a:xfrm>
            <a:off x="423079" y="307525"/>
            <a:ext cx="1058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Myriad Pro" panose="020B0503030403020204" pitchFamily="34" charset="0"/>
              </a:rPr>
              <a:t>Múltiples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identidades</a:t>
            </a:r>
            <a:r>
              <a:rPr lang="en-US" sz="3200" b="1" dirty="0" smtClean="0">
                <a:latin typeface="Myriad Pro" panose="020B0503030403020204" pitchFamily="34" charset="0"/>
              </a:rPr>
              <a:t> y </a:t>
            </a:r>
            <a:r>
              <a:rPr lang="en-US" sz="3200" b="1" dirty="0" err="1" smtClean="0">
                <a:latin typeface="Myriad Pro" panose="020B0503030403020204" pitchFamily="34" charset="0"/>
              </a:rPr>
              <a:t>discriminaciones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complejas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11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085850"/>
            <a:ext cx="113792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s-ES" sz="2000" dirty="0" smtClean="0"/>
          </a:p>
          <a:p>
            <a:pPr algn="just" eaLnBrk="1" hangingPunct="1">
              <a:defRPr/>
            </a:pPr>
            <a:endParaRPr lang="es-ES" sz="2000"/>
          </a:p>
          <a:p>
            <a:pPr algn="just" eaLnBrk="1" hangingPunct="1">
              <a:defRPr/>
            </a:pPr>
            <a:r>
              <a:rPr lang="es-ES" sz="2000" smtClean="0"/>
              <a:t>Es </a:t>
            </a:r>
            <a:r>
              <a:rPr lang="es-ES" sz="2000" dirty="0"/>
              <a:t>un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b="1" dirty="0">
                <a:solidFill>
                  <a:schemeClr val="tx2"/>
                </a:solidFill>
              </a:rPr>
              <a:t>sistema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dirty="0"/>
              <a:t>a través del cual las sociedades construyen normas de género para sus miembros y organizan social y culturalmente cómo deben comportarse unos y otras, qué deben hacer unos y otras, qué tiene más valor y qué menos, como se instala la (des)igualdad entre los mismos. </a:t>
            </a:r>
            <a:r>
              <a:rPr lang="es-ES" sz="2000" b="1" dirty="0" smtClean="0"/>
              <a:t>Construcción </a:t>
            </a:r>
            <a:r>
              <a:rPr lang="es-ES" sz="2000" b="1" dirty="0"/>
              <a:t>social e histórica. Las relaciones y roles </a:t>
            </a:r>
            <a:r>
              <a:rPr lang="es-ES" sz="2000" b="1" u="sng" dirty="0"/>
              <a:t>no son fijos</a:t>
            </a:r>
            <a:r>
              <a:rPr lang="es-ES" sz="2000" b="1" dirty="0"/>
              <a:t>, pueden cambiar y podemos cambiarlas.</a:t>
            </a:r>
            <a:endParaRPr lang="en-US" sz="2000" b="1" dirty="0"/>
          </a:p>
          <a:p>
            <a:pPr algn="just" eaLnBrk="1" hangingPunct="1">
              <a:defRPr/>
            </a:pPr>
            <a:endParaRPr lang="en-US" sz="2000" b="1" dirty="0"/>
          </a:p>
          <a:p>
            <a:pPr algn="just" eaLnBrk="1" hangingPunct="1">
              <a:defRPr/>
            </a:pPr>
            <a:r>
              <a:rPr lang="es-ES_tradnl" sz="2000" dirty="0"/>
              <a:t>Dimensiones</a:t>
            </a:r>
            <a:r>
              <a:rPr lang="es-ES_tradnl" sz="2000" dirty="0" smtClean="0"/>
              <a:t>: </a:t>
            </a:r>
            <a:endParaRPr lang="es-ES_tradnl" sz="2000" dirty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000" dirty="0"/>
              <a:t> </a:t>
            </a:r>
            <a:r>
              <a:rPr lang="es-ES_tradnl" sz="2000" i="1" dirty="0"/>
              <a:t>Políticas (poder, influencia, toma de decisiones)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000" i="1" dirty="0"/>
              <a:t>Económicas (acceso y control de recursos)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000" i="1" dirty="0"/>
              <a:t>Sociales (organizacionales)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000" dirty="0"/>
              <a:t>y </a:t>
            </a:r>
            <a:r>
              <a:rPr lang="es-ES_tradnl" sz="2000" i="1" dirty="0"/>
              <a:t>culturales</a:t>
            </a:r>
            <a:r>
              <a:rPr lang="es-ES_tradnl" sz="2000" dirty="0"/>
              <a:t> (normas, valores, patrones y estereotipos)</a:t>
            </a:r>
            <a:endParaRPr lang="es-PA" sz="2000" dirty="0"/>
          </a:p>
        </p:txBody>
      </p:sp>
      <p:sp>
        <p:nvSpPr>
          <p:cNvPr id="5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Myriad Pro" panose="020B0503030403020204" pitchFamily="34" charset="0"/>
              </a:rPr>
              <a:t>Sistema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Sexo-Género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8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2B7-CE8B-264E-BFD5-4929C4E554D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9905" y="1676400"/>
            <a:ext cx="10464800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 smtClean="0">
                <a:latin typeface="+mn-lt"/>
              </a:rPr>
              <a:t>El </a:t>
            </a:r>
            <a:r>
              <a:rPr lang="en-US" sz="2400" dirty="0" err="1" smtClean="0">
                <a:latin typeface="+mn-lt"/>
              </a:rPr>
              <a:t>género</a:t>
            </a:r>
            <a:r>
              <a:rPr lang="en-US" sz="2400" dirty="0" smtClean="0">
                <a:latin typeface="+mn-lt"/>
              </a:rPr>
              <a:t>, operando </a:t>
            </a:r>
            <a:r>
              <a:rPr lang="en-US" sz="2400" dirty="0" err="1" smtClean="0">
                <a:latin typeface="+mn-lt"/>
              </a:rPr>
              <a:t>como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sistema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implica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algo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más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que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contar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números</a:t>
            </a:r>
            <a:r>
              <a:rPr lang="en-US" sz="2400" dirty="0" smtClean="0">
                <a:latin typeface="+mn-lt"/>
              </a:rPr>
              <a:t> de </a:t>
            </a:r>
            <a:r>
              <a:rPr lang="en-US" sz="2400" dirty="0" err="1" smtClean="0">
                <a:latin typeface="+mn-lt"/>
              </a:rPr>
              <a:t>mujeres</a:t>
            </a:r>
            <a:r>
              <a:rPr lang="en-US" sz="2400" dirty="0" smtClean="0">
                <a:latin typeface="+mn-lt"/>
              </a:rPr>
              <a:t> y hombres:</a:t>
            </a:r>
          </a:p>
          <a:p>
            <a:pPr algn="just">
              <a:lnSpc>
                <a:spcPct val="90000"/>
              </a:lnSpc>
            </a:pPr>
            <a:endParaRPr lang="en-US" sz="2400" dirty="0" smtClean="0">
              <a:latin typeface="+mn-lt"/>
            </a:endParaRPr>
          </a:p>
          <a:p>
            <a:pPr>
              <a:buNone/>
            </a:pPr>
            <a:r>
              <a:rPr lang="es-ES" sz="2400" dirty="0" smtClean="0">
                <a:latin typeface="+mn-lt"/>
              </a:rPr>
              <a:t>"...el género es un </a:t>
            </a:r>
            <a:r>
              <a:rPr lang="es-ES" sz="2400" b="1" dirty="0" smtClean="0">
                <a:latin typeface="+mn-lt"/>
              </a:rPr>
              <a:t>elemento constitutivo de las relaciones sociales</a:t>
            </a:r>
            <a:r>
              <a:rPr lang="es-ES" sz="2400" dirty="0" smtClean="0">
                <a:latin typeface="+mn-lt"/>
              </a:rPr>
              <a:t> basadas en las diferencias que distinguen los sexos y el género </a:t>
            </a:r>
            <a:r>
              <a:rPr lang="es-ES" sz="2400" b="1" dirty="0" smtClean="0">
                <a:latin typeface="+mn-lt"/>
              </a:rPr>
              <a:t>es una forma primaria de relaciones significantes de poder</a:t>
            </a:r>
            <a:r>
              <a:rPr lang="es-ES" sz="2400" dirty="0" smtClean="0">
                <a:latin typeface="+mn-lt"/>
              </a:rPr>
              <a:t>..." </a:t>
            </a:r>
            <a:r>
              <a:rPr lang="es-ES" sz="2400" i="1" dirty="0" smtClean="0">
                <a:latin typeface="+mn-lt"/>
              </a:rPr>
              <a:t>(Scott; 1990: 44), </a:t>
            </a:r>
            <a:r>
              <a:rPr lang="es-ES" sz="2400" b="1" dirty="0" smtClean="0">
                <a:latin typeface="+mn-lt"/>
              </a:rPr>
              <a:t>y un principio de organización social 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9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yriad Pro" panose="020B0503030403020204" pitchFamily="34" charset="0"/>
              </a:rPr>
              <a:t>En </a:t>
            </a:r>
            <a:r>
              <a:rPr lang="en-US" sz="3200" b="1" dirty="0" err="1" smtClean="0">
                <a:latin typeface="Myriad Pro" panose="020B0503030403020204" pitchFamily="34" charset="0"/>
              </a:rPr>
              <a:t>síntesis</a:t>
            </a:r>
            <a:r>
              <a:rPr lang="en-US" sz="3200" b="1" dirty="0" smtClean="0">
                <a:latin typeface="Myriad Pro" panose="020B0503030403020204" pitchFamily="34" charset="0"/>
              </a:rPr>
              <a:t>….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10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67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grpSp>
        <p:nvGrpSpPr>
          <p:cNvPr id="2" name="Group 13"/>
          <p:cNvGrpSpPr/>
          <p:nvPr/>
        </p:nvGrpSpPr>
        <p:grpSpPr>
          <a:xfrm>
            <a:off x="-35737" y="0"/>
            <a:ext cx="9816045" cy="6858000"/>
            <a:chOff x="-35737" y="0"/>
            <a:chExt cx="9816045" cy="6858000"/>
          </a:xfrm>
        </p:grpSpPr>
        <p:sp>
          <p:nvSpPr>
            <p:cNvPr id="13" name="Rectángulo 6"/>
            <p:cNvSpPr/>
            <p:nvPr/>
          </p:nvSpPr>
          <p:spPr>
            <a:xfrm>
              <a:off x="-35737" y="0"/>
              <a:ext cx="8998858" cy="685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 </a:t>
              </a:r>
              <a:endParaRPr lang="es-ES" sz="2400" b="1" dirty="0">
                <a:solidFill>
                  <a:schemeClr val="bg1"/>
                </a:solidFill>
                <a:latin typeface="HelveticaNeueLT Std Thin" panose="020B0403020202020204" pitchFamily="34" charset="0"/>
              </a:endParaRPr>
            </a:p>
          </p:txBody>
        </p:sp>
        <p:sp>
          <p:nvSpPr>
            <p:cNvPr id="12" name="CuadroTexto 1"/>
            <p:cNvSpPr txBox="1"/>
            <p:nvPr/>
          </p:nvSpPr>
          <p:spPr>
            <a:xfrm>
              <a:off x="131341" y="6307899"/>
              <a:ext cx="9648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A" sz="1200" dirty="0">
                  <a:solidFill>
                    <a:schemeClr val="bg1"/>
                  </a:solidFill>
                  <a:latin typeface="HelveticaNeueLT Std Med" panose="020B0804020202020204" pitchFamily="34" charset="0"/>
                </a:rPr>
                <a:t>Sello de Igualdad de Género en el Sector Público para la implementación de la Agenda 2030 </a:t>
              </a:r>
            </a:p>
          </p:txBody>
        </p:sp>
        <p:pic>
          <p:nvPicPr>
            <p:cNvPr id="11" name="Imagen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1984" b="25703"/>
            <a:stretch/>
          </p:blipFill>
          <p:spPr>
            <a:xfrm>
              <a:off x="7238954" y="4602398"/>
              <a:ext cx="1724167" cy="225560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68597" y="757044"/>
            <a:ext cx="4661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¿Por qué persisten </a:t>
            </a:r>
          </a:p>
          <a:p>
            <a:r>
              <a:rPr lang="es-PA" sz="4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las desigualdades?</a:t>
            </a:r>
            <a:endParaRPr lang="es-PA" sz="4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9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03200" y="1085850"/>
            <a:ext cx="11379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s-P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165204" y="638262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10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yriad Pro" panose="020B0503030403020204" pitchFamily="34" charset="0"/>
              </a:rPr>
              <a:t>Un </a:t>
            </a:r>
            <a:r>
              <a:rPr lang="en-US" sz="3200" b="1" dirty="0" err="1" smtClean="0">
                <a:latin typeface="Myriad Pro" panose="020B0503030403020204" pitchFamily="34" charset="0"/>
              </a:rPr>
              <a:t>viaje</a:t>
            </a:r>
            <a:r>
              <a:rPr lang="en-US" sz="3200" b="1" dirty="0" smtClean="0">
                <a:latin typeface="Myriad Pro" panose="020B0503030403020204" pitchFamily="34" charset="0"/>
              </a:rPr>
              <a:t> en el </a:t>
            </a:r>
            <a:r>
              <a:rPr lang="en-US" sz="3200" b="1" dirty="0" err="1" smtClean="0">
                <a:latin typeface="Myriad Pro" panose="020B0503030403020204" pitchFamily="34" charset="0"/>
              </a:rPr>
              <a:t>tiempo</a:t>
            </a:r>
            <a:r>
              <a:rPr lang="en-US" sz="3200" b="1" dirty="0" smtClean="0">
                <a:latin typeface="Myriad Pro" panose="020B0503030403020204" pitchFamily="34" charset="0"/>
              </a:rPr>
              <a:t>…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11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647" y="991131"/>
            <a:ext cx="5493929" cy="324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0593" y="3706173"/>
            <a:ext cx="5256979" cy="26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7984" y="1130027"/>
            <a:ext cx="47148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2B7-CE8B-264E-BFD5-4929C4E554D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9565" y="1850581"/>
            <a:ext cx="5181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+mn-lt"/>
              </a:rPr>
              <a:t>La </a:t>
            </a:r>
            <a:r>
              <a:rPr lang="en-US" sz="2200" dirty="0" err="1" smtClean="0">
                <a:latin typeface="+mn-lt"/>
              </a:rPr>
              <a:t>mayoría</a:t>
            </a:r>
            <a:r>
              <a:rPr lang="en-US" sz="2200" dirty="0" smtClean="0">
                <a:latin typeface="+mn-lt"/>
              </a:rPr>
              <a:t> de los </a:t>
            </a:r>
            <a:r>
              <a:rPr lang="en-US" sz="2200" dirty="0" err="1" smtClean="0">
                <a:latin typeface="+mn-lt"/>
              </a:rPr>
              <a:t>países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han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registrado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progresos</a:t>
            </a:r>
            <a:r>
              <a:rPr lang="en-US" sz="2200" dirty="0" smtClean="0">
                <a:latin typeface="+mn-lt"/>
              </a:rPr>
              <a:t> en la </a:t>
            </a:r>
            <a:r>
              <a:rPr lang="en-US" sz="2200" dirty="0" err="1" smtClean="0">
                <a:latin typeface="+mn-lt"/>
              </a:rPr>
              <a:t>reducción</a:t>
            </a:r>
            <a:r>
              <a:rPr lang="en-US" sz="2200" dirty="0" smtClean="0">
                <a:latin typeface="+mn-lt"/>
              </a:rPr>
              <a:t> de </a:t>
            </a:r>
            <a:r>
              <a:rPr lang="en-US" sz="2200" dirty="0" err="1" smtClean="0">
                <a:latin typeface="+mn-lt"/>
              </a:rPr>
              <a:t>desigualdades</a:t>
            </a:r>
            <a:r>
              <a:rPr lang="en-US" sz="2200" dirty="0" smtClean="0">
                <a:latin typeface="+mn-lt"/>
              </a:rPr>
              <a:t> de </a:t>
            </a:r>
            <a:r>
              <a:rPr lang="en-US" sz="2200" dirty="0" err="1" smtClean="0">
                <a:latin typeface="+mn-lt"/>
              </a:rPr>
              <a:t>género</a:t>
            </a:r>
            <a:r>
              <a:rPr lang="en-US" sz="2200" dirty="0" smtClean="0">
                <a:latin typeface="+mn-lt"/>
              </a:rPr>
              <a:t> (en </a:t>
            </a:r>
            <a:r>
              <a:rPr lang="en-US" sz="2200" dirty="0" err="1" smtClean="0">
                <a:latin typeface="+mn-lt"/>
              </a:rPr>
              <a:t>educación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salud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trabajo</a:t>
            </a:r>
            <a:r>
              <a:rPr lang="en-US" sz="2200" dirty="0" smtClean="0">
                <a:latin typeface="+mn-lt"/>
              </a:rPr>
              <a:t>,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participación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política</a:t>
            </a:r>
            <a:r>
              <a:rPr lang="en-US" sz="2200" dirty="0" smtClean="0">
                <a:latin typeface="+mn-lt"/>
              </a:rPr>
              <a:t>…). </a:t>
            </a:r>
          </a:p>
          <a:p>
            <a:pPr algn="just"/>
            <a:endParaRPr lang="en-US" sz="2200" dirty="0">
              <a:latin typeface="+mn-lt"/>
            </a:endParaRPr>
          </a:p>
          <a:p>
            <a:pPr algn="just"/>
            <a:r>
              <a:rPr lang="en-US" sz="2200" dirty="0" smtClean="0">
                <a:latin typeface="+mn-lt"/>
              </a:rPr>
              <a:t>Sin embargo, </a:t>
            </a:r>
            <a:r>
              <a:rPr lang="en-US" sz="2200" b="1" dirty="0" err="1" smtClean="0">
                <a:latin typeface="+mn-lt"/>
              </a:rPr>
              <a:t>todavía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persisten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numeros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retos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para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avanzar</a:t>
            </a:r>
            <a:r>
              <a:rPr lang="en-US" sz="2200" dirty="0" smtClean="0">
                <a:latin typeface="+mn-lt"/>
              </a:rPr>
              <a:t> en la </a:t>
            </a:r>
            <a:r>
              <a:rPr lang="en-US" sz="2200" dirty="0" err="1" smtClean="0">
                <a:latin typeface="+mn-lt"/>
              </a:rPr>
              <a:t>igualdad</a:t>
            </a:r>
            <a:r>
              <a:rPr lang="en-US" sz="2200" dirty="0" smtClean="0">
                <a:latin typeface="+mn-lt"/>
              </a:rPr>
              <a:t> de </a:t>
            </a:r>
            <a:r>
              <a:rPr lang="en-US" sz="2200" dirty="0" err="1" smtClean="0">
                <a:latin typeface="+mn-lt"/>
              </a:rPr>
              <a:t>género</a:t>
            </a:r>
            <a:r>
              <a:rPr lang="en-US" sz="2200" dirty="0" smtClean="0">
                <a:latin typeface="+mn-lt"/>
              </a:rPr>
              <a:t> en </a:t>
            </a:r>
            <a:r>
              <a:rPr lang="en-US" sz="2200" dirty="0" err="1" smtClean="0">
                <a:latin typeface="+mn-lt"/>
              </a:rPr>
              <a:t>todas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las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esferas</a:t>
            </a:r>
            <a:r>
              <a:rPr lang="en-US" sz="2200" dirty="0" smtClean="0">
                <a:latin typeface="+mn-lt"/>
              </a:rPr>
              <a:t>.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6299200" y="2207359"/>
            <a:ext cx="5181600" cy="1981200"/>
            <a:chOff x="3962400" y="3900100"/>
            <a:chExt cx="3886200" cy="1981200"/>
          </a:xfrm>
        </p:grpSpPr>
        <p:sp>
          <p:nvSpPr>
            <p:cNvPr id="8" name="Oval Callout 7"/>
            <p:cNvSpPr/>
            <p:nvPr/>
          </p:nvSpPr>
          <p:spPr>
            <a:xfrm>
              <a:off x="3962400" y="3900100"/>
              <a:ext cx="3886200" cy="1981200"/>
            </a:xfrm>
            <a:prstGeom prst="wedgeEllipseCallout">
              <a:avLst>
                <a:gd name="adj1" fmla="val -29124"/>
                <a:gd name="adj2" fmla="val 1025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7700" y="4343400"/>
              <a:ext cx="2895600" cy="101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yriad Pro" pitchFamily="34" charset="0"/>
                </a:rPr>
                <a:t>A </a:t>
              </a:r>
              <a:r>
                <a:rPr lang="en-US" sz="2000" dirty="0" err="1">
                  <a:solidFill>
                    <a:schemeClr val="bg1"/>
                  </a:solidFill>
                  <a:latin typeface="Myriad Pro" pitchFamily="34" charset="0"/>
                </a:rPr>
                <a:t>pesar</a:t>
              </a:r>
              <a:r>
                <a:rPr lang="en-US" sz="2000" dirty="0">
                  <a:solidFill>
                    <a:schemeClr val="bg1"/>
                  </a:solidFill>
                  <a:latin typeface="Myriad Pro" pitchFamily="34" charset="0"/>
                </a:rPr>
                <a:t> de </a:t>
              </a:r>
              <a:r>
                <a:rPr lang="en-US" sz="2000" dirty="0" err="1">
                  <a:solidFill>
                    <a:schemeClr val="bg1"/>
                  </a:solidFill>
                  <a:latin typeface="Myriad Pro" pitchFamily="34" charset="0"/>
                </a:rPr>
                <a:t>todos</a:t>
              </a:r>
              <a:r>
                <a:rPr lang="en-US" sz="2000" dirty="0">
                  <a:solidFill>
                    <a:schemeClr val="bg1"/>
                  </a:solidFill>
                  <a:latin typeface="Myriad Pro" pitchFamily="34" charset="0"/>
                </a:rPr>
                <a:t> los </a:t>
              </a:r>
              <a:r>
                <a:rPr lang="en-US" sz="2000" dirty="0" err="1">
                  <a:solidFill>
                    <a:schemeClr val="bg1"/>
                  </a:solidFill>
                  <a:latin typeface="Myriad Pro" pitchFamily="34" charset="0"/>
                </a:rPr>
                <a:t>logros</a:t>
              </a:r>
              <a:r>
                <a:rPr lang="en-US" sz="2000" dirty="0" smtClean="0">
                  <a:solidFill>
                    <a:schemeClr val="bg1"/>
                  </a:solidFill>
                  <a:latin typeface="Myriad Pro" pitchFamily="34" charset="0"/>
                </a:rPr>
                <a:t>,¿</a:t>
              </a:r>
              <a:r>
                <a:rPr lang="en-US" sz="2000" dirty="0" err="1" smtClean="0">
                  <a:solidFill>
                    <a:schemeClr val="bg1"/>
                  </a:solidFill>
                  <a:latin typeface="Myriad Pro" pitchFamily="34" charset="0"/>
                </a:rPr>
                <a:t>porque</a:t>
              </a:r>
              <a:r>
                <a:rPr lang="en-US" sz="2000" dirty="0" smtClean="0">
                  <a:solidFill>
                    <a:schemeClr val="bg1"/>
                  </a:solidFill>
                  <a:latin typeface="Myriad Pro" pitchFamily="34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Myriad Pro" pitchFamily="34" charset="0"/>
                </a:rPr>
                <a:t>persisten</a:t>
              </a:r>
              <a:r>
                <a:rPr lang="en-US" sz="2000" dirty="0" smtClean="0">
                  <a:solidFill>
                    <a:schemeClr val="bg1"/>
                  </a:solidFill>
                  <a:latin typeface="Myriad Pro" pitchFamily="34" charset="0"/>
                </a:rPr>
                <a:t> las </a:t>
              </a:r>
              <a:r>
                <a:rPr lang="en-US" sz="2000" dirty="0" err="1" smtClean="0">
                  <a:solidFill>
                    <a:schemeClr val="bg1"/>
                  </a:solidFill>
                  <a:latin typeface="Myriad Pro" pitchFamily="34" charset="0"/>
                </a:rPr>
                <a:t>desigualdades</a:t>
              </a:r>
              <a:r>
                <a:rPr lang="en-US" sz="2000" dirty="0" smtClean="0">
                  <a:solidFill>
                    <a:schemeClr val="bg1"/>
                  </a:solidFill>
                  <a:latin typeface="Myriad Pro" pitchFamily="34" charset="0"/>
                </a:rPr>
                <a:t>?</a:t>
              </a:r>
              <a:endParaRPr lang="es-PA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0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12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Myriad Pro" panose="020B0503030403020204" pitchFamily="34" charset="0"/>
              </a:rPr>
              <a:t>Retos</a:t>
            </a:r>
            <a:r>
              <a:rPr lang="en-US" sz="3200" b="1" dirty="0" smtClean="0">
                <a:latin typeface="Myriad Pro" panose="020B0503030403020204" pitchFamily="34" charset="0"/>
              </a:rPr>
              <a:t> y </a:t>
            </a:r>
            <a:r>
              <a:rPr lang="en-US" sz="3200" b="1" dirty="0" err="1" smtClean="0">
                <a:latin typeface="Myriad Pro" panose="020B0503030403020204" pitchFamily="34" charset="0"/>
              </a:rPr>
              <a:t>brechas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persistentes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13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50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5507702"/>
              </p:ext>
            </p:extLst>
          </p:nvPr>
        </p:nvGraphicFramePr>
        <p:xfrm>
          <a:off x="633663" y="941710"/>
          <a:ext cx="11222762" cy="582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458" y="4073192"/>
            <a:ext cx="2511364" cy="2546121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508759" cy="999347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518615" y="81917"/>
            <a:ext cx="10640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Myriad Pro" panose="020B0503030403020204" pitchFamily="34" charset="0"/>
              </a:rPr>
              <a:t>Comprender</a:t>
            </a:r>
            <a:r>
              <a:rPr lang="en-US" sz="3200" b="1" dirty="0" smtClean="0">
                <a:latin typeface="Myriad Pro" panose="020B0503030403020204" pitchFamily="34" charset="0"/>
              </a:rPr>
              <a:t> las </a:t>
            </a:r>
            <a:r>
              <a:rPr lang="en-US" sz="3200" b="1" dirty="0" err="1" smtClean="0">
                <a:latin typeface="Myriad Pro" panose="020B0503030403020204" pitchFamily="34" charset="0"/>
              </a:rPr>
              <a:t>desigualdades</a:t>
            </a:r>
            <a:r>
              <a:rPr lang="en-US" sz="3200" b="1" dirty="0" smtClean="0">
                <a:latin typeface="Myriad Pro" panose="020B0503030403020204" pitchFamily="34" charset="0"/>
              </a:rPr>
              <a:t> y las </a:t>
            </a:r>
            <a:r>
              <a:rPr lang="en-US" sz="3200" b="1" dirty="0" err="1" smtClean="0">
                <a:latin typeface="Myriad Pro" panose="020B0503030403020204" pitchFamily="34" charset="0"/>
              </a:rPr>
              <a:t>exclusiones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duras</a:t>
            </a:r>
            <a:r>
              <a:rPr lang="en-US" sz="3200" b="1" dirty="0" smtClean="0">
                <a:latin typeface="Myriad Pro" panose="020B0503030403020204" pitchFamily="34" charset="0"/>
              </a:rPr>
              <a:t>  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8" name="Conector recto 5"/>
          <p:cNvCxnSpPr/>
          <p:nvPr/>
        </p:nvCxnSpPr>
        <p:spPr>
          <a:xfrm>
            <a:off x="518615" y="1164624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18484" y="4035971"/>
            <a:ext cx="2581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 smtClean="0"/>
              <a:t>Esto trae una </a:t>
            </a:r>
            <a:r>
              <a:rPr lang="es-PA" sz="1200" b="1" dirty="0" smtClean="0"/>
              <a:t>menor </a:t>
            </a:r>
            <a:r>
              <a:rPr lang="es-PA" sz="1200" b="1" dirty="0" err="1" smtClean="0"/>
              <a:t>visibilización</a:t>
            </a:r>
            <a:r>
              <a:rPr lang="es-PA" sz="1200" b="1" dirty="0" smtClean="0"/>
              <a:t> y reconocimiento del tipo y modo de  participación de las mujeres </a:t>
            </a:r>
            <a:r>
              <a:rPr lang="es-PA" sz="1200" dirty="0" smtClean="0"/>
              <a:t>en lo económico, lo político y lo social. </a:t>
            </a:r>
          </a:p>
          <a:p>
            <a:endParaRPr lang="es-PA" sz="1200" dirty="0"/>
          </a:p>
          <a:p>
            <a:r>
              <a:rPr lang="es-PA" sz="1200" dirty="0" smtClean="0"/>
              <a:t>Las mujeres participan de estos espacios, pero no de manera remunerada, o jerarquizada o en la toma de decisiones. </a:t>
            </a:r>
          </a:p>
          <a:p>
            <a:endParaRPr lang="es-PA" sz="1200" dirty="0" smtClean="0"/>
          </a:p>
          <a:p>
            <a:endParaRPr lang="es-PA" sz="1200" dirty="0"/>
          </a:p>
          <a:p>
            <a:endParaRPr lang="es-PA" sz="1200" dirty="0"/>
          </a:p>
        </p:txBody>
      </p:sp>
    </p:spTree>
    <p:extLst>
      <p:ext uri="{BB962C8B-B14F-4D97-AF65-F5344CB8AC3E}">
        <p14:creationId xmlns="" xmlns:p14="http://schemas.microsoft.com/office/powerpoint/2010/main" val="23831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11607800" y="6019800"/>
          <a:ext cx="448733" cy="685800"/>
        </p:xfrm>
        <a:graphic>
          <a:graphicData uri="http://schemas.openxmlformats.org/presentationml/2006/ole">
            <p:oleObj spid="_x0000_s2059" name="Photo Editor Photo" r:id="rId4" imgW="942857" imgH="1924319" progId="">
              <p:embed/>
            </p:oleObj>
          </a:graphicData>
        </a:graphic>
      </p:graphicFrame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31800" y="1752600"/>
            <a:ext cx="72898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Char char="•"/>
              <a:defRPr/>
            </a:pPr>
            <a:endParaRPr lang="es-ES_tradnl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Las relaciones de género determinan también la configuración de la organización: su estructura, sus procesos y procedimientos, su cultura, sus sistemas, su infraestructura, las creencias y las prácticas, los comportamientos individuales y colectivos.    </a:t>
            </a:r>
          </a:p>
          <a:p>
            <a:pPr marL="342900" indent="-342900" eaLnBrk="1" hangingPunct="1">
              <a:defRPr/>
            </a:pPr>
            <a:endParaRPr lang="es-ES_tradnl" sz="20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defRPr/>
            </a:pPr>
            <a:r>
              <a:rPr lang="es-ES_tradnl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DETERMINAN SU ADN ORGANIZACIONAL</a:t>
            </a:r>
          </a:p>
          <a:p>
            <a:pPr marL="342900" indent="-342900" eaLnBrk="1" hangingPunct="1">
              <a:defRPr/>
            </a:pPr>
            <a:endParaRPr lang="es-ES_tradnl" sz="20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Si queremos una sociedad más igualitaria y desarrollada necesitamos poner en el punto de mira a las organizaciones.</a:t>
            </a:r>
          </a:p>
          <a:p>
            <a:pPr marL="342900" indent="-342900" eaLnBrk="1" hangingPunct="1">
              <a:defRPr/>
            </a:pPr>
            <a:r>
              <a:rPr lang="es-ES_tradnl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_tradn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s-ES_tradnl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defRPr/>
            </a:pPr>
            <a:endParaRPr lang="es-ES_tradnl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charset="2"/>
              <a:buChar char="§"/>
              <a:defRPr/>
            </a:pPr>
            <a:endParaRPr lang="es-ES_tradnl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charset="2"/>
              <a:buNone/>
              <a:defRPr/>
            </a:pPr>
            <a:endParaRPr lang="es-ES_tradnl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defRPr/>
            </a:pPr>
            <a:endParaRPr lang="es-ES_tradnl" sz="2000" dirty="0">
              <a:solidFill>
                <a:srgbClr val="FE6C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defRPr/>
            </a:pPr>
            <a:r>
              <a:rPr lang="es-ES_tradnl" sz="2000" b="1" dirty="0">
                <a:solidFill>
                  <a:srgbClr val="FE6C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charset="2"/>
              <a:buChar char="§"/>
              <a:defRPr/>
            </a:pPr>
            <a:endParaRPr lang="es-ES_tradnl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charset="2"/>
              <a:buChar char="§"/>
              <a:defRPr/>
            </a:pPr>
            <a:endParaRPr lang="es-ES_tradnl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charset="2"/>
              <a:buNone/>
              <a:defRPr/>
            </a:pPr>
            <a:endParaRPr lang="es-ES_tradnl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charset="2"/>
              <a:buNone/>
              <a:defRPr/>
            </a:pPr>
            <a:endParaRPr lang="en-US" sz="2000" b="1" dirty="0">
              <a:solidFill>
                <a:srgbClr val="FE6C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7830" name="Picture 4" descr="http://www.science-meets-society.com/wp-content/uploads/2010/05/Taller_Microscopi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2533" y="2127942"/>
            <a:ext cx="41994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10" name="CuadroTexto 4"/>
          <p:cNvSpPr txBox="1"/>
          <p:nvPr/>
        </p:nvSpPr>
        <p:spPr>
          <a:xfrm>
            <a:off x="423080" y="70456"/>
            <a:ext cx="10640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yriad Pro" panose="020B0503030403020204" pitchFamily="34" charset="0"/>
              </a:rPr>
              <a:t>Las </a:t>
            </a:r>
            <a:r>
              <a:rPr lang="en-US" sz="3200" b="1" dirty="0" err="1" smtClean="0">
                <a:latin typeface="Myriad Pro" panose="020B0503030403020204" pitchFamily="34" charset="0"/>
              </a:rPr>
              <a:t>organizaciones</a:t>
            </a:r>
            <a:r>
              <a:rPr lang="en-US" sz="3200" b="1" dirty="0" smtClean="0">
                <a:latin typeface="Myriad Pro" panose="020B0503030403020204" pitchFamily="34" charset="0"/>
              </a:rPr>
              <a:t> y </a:t>
            </a:r>
            <a:r>
              <a:rPr lang="en-US" sz="3200" b="1" dirty="0" err="1" smtClean="0">
                <a:latin typeface="Myriad Pro" panose="020B0503030403020204" pitchFamily="34" charset="0"/>
              </a:rPr>
              <a:t>las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instituciones</a:t>
            </a:r>
            <a:r>
              <a:rPr lang="en-US" sz="3200" b="1" dirty="0" smtClean="0">
                <a:latin typeface="Myriad Pro" panose="020B0503030403020204" pitchFamily="34" charset="0"/>
              </a:rPr>
              <a:t> no son </a:t>
            </a:r>
            <a:r>
              <a:rPr lang="en-US" sz="3200" b="1" dirty="0" err="1" smtClean="0">
                <a:latin typeface="Myriad Pro" panose="020B0503030403020204" pitchFamily="34" charset="0"/>
              </a:rPr>
              <a:t>neutras</a:t>
            </a:r>
            <a:r>
              <a:rPr lang="en-US" sz="3200" b="1" dirty="0" smtClean="0">
                <a:latin typeface="Myriad Pro" panose="020B0503030403020204" pitchFamily="34" charset="0"/>
              </a:rPr>
              <a:t> al </a:t>
            </a:r>
            <a:r>
              <a:rPr lang="en-US" sz="3200" b="1" dirty="0" err="1" smtClean="0">
                <a:latin typeface="Myriad Pro" panose="020B0503030403020204" pitchFamily="34" charset="0"/>
              </a:rPr>
              <a:t>género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11" name="Conector recto 5"/>
          <p:cNvCxnSpPr/>
          <p:nvPr/>
        </p:nvCxnSpPr>
        <p:spPr>
          <a:xfrm>
            <a:off x="518615" y="1164624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Imagen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485" y="1014414"/>
            <a:ext cx="11135783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Clr>
                <a:schemeClr val="accent1">
                  <a:lumMod val="50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Identificamos algunas desigualdades y el por qué de esas desigualdades.</a:t>
            </a:r>
          </a:p>
          <a:p>
            <a:pPr marL="457200" indent="-457200" eaLnBrk="1" hangingPunct="1">
              <a:buClr>
                <a:schemeClr val="accent1">
                  <a:lumMod val="50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Entendimos que las desigualdades de género se construyen socialmente, que varían y se pueden transformar.</a:t>
            </a:r>
          </a:p>
          <a:p>
            <a:pPr marL="457200" indent="-457200" eaLnBrk="1" hangingPunct="1">
              <a:buClr>
                <a:schemeClr val="accent1">
                  <a:lumMod val="50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Género no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es un concepto teórico foráneo, tiene que ver con la vida de las personas.</a:t>
            </a:r>
          </a:p>
          <a:p>
            <a:pPr marL="457200" indent="-457200" eaLnBrk="1" hangingPunct="1">
              <a:buClr>
                <a:schemeClr val="accent1">
                  <a:lumMod val="50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s-PA" sz="2000" dirty="0">
                <a:latin typeface="Arial" pitchFamily="34" charset="0"/>
                <a:cs typeface="Arial" pitchFamily="34" charset="0"/>
              </a:rPr>
              <a:t>No es una receta: Confirmar o rechazar los supuestos en cada contexto: no se pueden trasladar, podemos equivocarnos. </a:t>
            </a:r>
          </a:p>
          <a:p>
            <a:pPr marL="457200" indent="-457200" eaLnBrk="1" hangingPunct="1">
              <a:buClr>
                <a:schemeClr val="accent1">
                  <a:lumMod val="50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s-PA" sz="2000" dirty="0">
                <a:latin typeface="Arial" pitchFamily="34" charset="0"/>
                <a:cs typeface="Arial" pitchFamily="34" charset="0"/>
              </a:rPr>
              <a:t>Es un tema delicado, pero hay que abordarlo, puede generar tensiones y conflictos, pero hay que manejarlos.</a:t>
            </a:r>
          </a:p>
          <a:p>
            <a:pPr eaLnBrk="1" hangingPunct="1">
              <a:buClr>
                <a:schemeClr val="accent1">
                  <a:lumMod val="50000"/>
                </a:schemeClr>
              </a:buClr>
              <a:buSzPct val="85000"/>
              <a:defRPr/>
            </a:pPr>
            <a:endParaRPr lang="es-CO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EB8F15"/>
              </a:buClr>
              <a:buSzPct val="85000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…Estamos aplicando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 la perspectiva de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género</a:t>
            </a:r>
          </a:p>
          <a:p>
            <a:pPr eaLnBrk="1" hangingPunct="1">
              <a:buClr>
                <a:srgbClr val="EB8F15"/>
              </a:buClr>
              <a:buSzPct val="85000"/>
              <a:defRPr/>
            </a:pP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EB8F15"/>
              </a:buClr>
              <a:buSzPct val="85000"/>
              <a:defRPr/>
            </a:pP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eaLnBrk="1" hangingPunct="1">
              <a:buClr>
                <a:srgbClr val="810520"/>
              </a:buClr>
              <a:buSzPct val="85000"/>
              <a:defRPr/>
            </a:pPr>
            <a:endParaRPr lang="es-ES_tradn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Myriad Pro" panose="020B0503030403020204" pitchFamily="34" charset="0"/>
              </a:rPr>
              <a:t>Recapitulando</a:t>
            </a:r>
            <a:r>
              <a:rPr lang="en-US" sz="3200" b="1" dirty="0" smtClean="0">
                <a:latin typeface="Myriad Pro" panose="020B0503030403020204" pitchFamily="34" charset="0"/>
              </a:rPr>
              <a:t>…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8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grpSp>
        <p:nvGrpSpPr>
          <p:cNvPr id="2" name="Group 13"/>
          <p:cNvGrpSpPr/>
          <p:nvPr/>
        </p:nvGrpSpPr>
        <p:grpSpPr>
          <a:xfrm>
            <a:off x="-35737" y="0"/>
            <a:ext cx="9816045" cy="6858000"/>
            <a:chOff x="-35737" y="0"/>
            <a:chExt cx="9816045" cy="6858000"/>
          </a:xfrm>
        </p:grpSpPr>
        <p:sp>
          <p:nvSpPr>
            <p:cNvPr id="13" name="Rectángulo 6"/>
            <p:cNvSpPr/>
            <p:nvPr/>
          </p:nvSpPr>
          <p:spPr>
            <a:xfrm>
              <a:off x="-35737" y="0"/>
              <a:ext cx="8998858" cy="685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 </a:t>
              </a:r>
              <a:endParaRPr lang="es-ES" sz="2400" b="1" dirty="0">
                <a:solidFill>
                  <a:schemeClr val="bg1"/>
                </a:solidFill>
                <a:latin typeface="HelveticaNeueLT Std Thin" panose="020B0403020202020204" pitchFamily="34" charset="0"/>
              </a:endParaRPr>
            </a:p>
          </p:txBody>
        </p:sp>
        <p:sp>
          <p:nvSpPr>
            <p:cNvPr id="12" name="CuadroTexto 1"/>
            <p:cNvSpPr txBox="1"/>
            <p:nvPr/>
          </p:nvSpPr>
          <p:spPr>
            <a:xfrm>
              <a:off x="131341" y="6307899"/>
              <a:ext cx="9648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A" sz="1200" dirty="0">
                  <a:solidFill>
                    <a:schemeClr val="bg1"/>
                  </a:solidFill>
                  <a:latin typeface="HelveticaNeueLT Std Med" panose="020B0804020202020204" pitchFamily="34" charset="0"/>
                </a:rPr>
                <a:t>Sello de Igualdad de Género en el Sector Público para la implementación de la Agenda 2030 </a:t>
              </a:r>
            </a:p>
          </p:txBody>
        </p:sp>
        <p:pic>
          <p:nvPicPr>
            <p:cNvPr id="11" name="Imagen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1984" b="25703"/>
            <a:stretch/>
          </p:blipFill>
          <p:spPr>
            <a:xfrm>
              <a:off x="7238954" y="4602398"/>
              <a:ext cx="1724167" cy="225560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68597" y="757044"/>
            <a:ext cx="6773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¿De qué estamos hablando?</a:t>
            </a:r>
            <a:endParaRPr lang="es-PA" sz="4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9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grpSp>
        <p:nvGrpSpPr>
          <p:cNvPr id="2" name="Group 13"/>
          <p:cNvGrpSpPr/>
          <p:nvPr/>
        </p:nvGrpSpPr>
        <p:grpSpPr>
          <a:xfrm>
            <a:off x="-35737" y="0"/>
            <a:ext cx="9816045" cy="6858000"/>
            <a:chOff x="-35737" y="0"/>
            <a:chExt cx="9816045" cy="6858000"/>
          </a:xfrm>
        </p:grpSpPr>
        <p:sp>
          <p:nvSpPr>
            <p:cNvPr id="13" name="Rectángulo 6"/>
            <p:cNvSpPr/>
            <p:nvPr/>
          </p:nvSpPr>
          <p:spPr>
            <a:xfrm>
              <a:off x="-35737" y="0"/>
              <a:ext cx="8998858" cy="685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 </a:t>
              </a:r>
              <a:endParaRPr lang="es-ES" sz="2400" b="1" dirty="0">
                <a:solidFill>
                  <a:schemeClr val="bg1"/>
                </a:solidFill>
                <a:latin typeface="HelveticaNeueLT Std Thin" panose="020B0403020202020204" pitchFamily="34" charset="0"/>
              </a:endParaRPr>
            </a:p>
          </p:txBody>
        </p:sp>
        <p:sp>
          <p:nvSpPr>
            <p:cNvPr id="12" name="CuadroTexto 1"/>
            <p:cNvSpPr txBox="1"/>
            <p:nvPr/>
          </p:nvSpPr>
          <p:spPr>
            <a:xfrm>
              <a:off x="131341" y="6307899"/>
              <a:ext cx="9648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A" sz="1200" dirty="0">
                  <a:solidFill>
                    <a:schemeClr val="bg1"/>
                  </a:solidFill>
                  <a:latin typeface="HelveticaNeueLT Std Med" panose="020B0804020202020204" pitchFamily="34" charset="0"/>
                </a:rPr>
                <a:t>Sello de Igualdad de Género en el Sector Público para la implementación de la Agenda 2030 </a:t>
              </a:r>
            </a:p>
          </p:txBody>
        </p:sp>
        <p:pic>
          <p:nvPicPr>
            <p:cNvPr id="11" name="Imagen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1984" b="25703"/>
            <a:stretch/>
          </p:blipFill>
          <p:spPr>
            <a:xfrm>
              <a:off x="7238954" y="4602398"/>
              <a:ext cx="1724167" cy="225560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68597" y="757044"/>
            <a:ext cx="837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Estrategia para alcanzar la igualdad</a:t>
            </a:r>
            <a:endParaRPr lang="es-PA" sz="4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9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noFill/>
        </p:spPr>
        <p:txBody>
          <a:bodyPr/>
          <a:lstStyle/>
          <a:p>
            <a:fld id="{01EDEB2D-B616-4C4F-9A58-62BDCA74FC02}" type="slidenum">
              <a:rPr lang="en-US" altLang="en-US">
                <a:ea typeface="MS PGothic" pitchFamily="34" charset="-128"/>
              </a:rPr>
              <a:pPr/>
              <a:t>21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222" y="2479322"/>
            <a:ext cx="109728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SV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 analítica y política desarrollada para </a:t>
            </a:r>
            <a:r>
              <a:rPr lang="es-SV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</a:t>
            </a:r>
            <a:r>
              <a:rPr lang="es-SV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poder </a:t>
            </a:r>
            <a:r>
              <a:rPr lang="es-SV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transformar</a:t>
            </a:r>
            <a:r>
              <a:rPr lang="es-SV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relaciones de </a:t>
            </a:r>
            <a:r>
              <a:rPr lang="es-SV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desigualdad</a:t>
            </a:r>
            <a:r>
              <a:rPr lang="es-SV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hombres y mujeres.</a:t>
            </a:r>
          </a:p>
          <a:p>
            <a:pPr algn="just" eaLnBrk="1" hangingPunct="1">
              <a:defRPr/>
            </a:pPr>
            <a:endParaRPr lang="es-P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s-ES" sz="2000" b="1" dirty="0">
                <a:solidFill>
                  <a:srgbClr val="184B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Descriptiva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visibilidad a las desigualdades entre hombres y mujeres, las brechas existentes, y el proceso de construcción de las diversas identidades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s-ES" sz="2000" b="1" dirty="0">
                <a:solidFill>
                  <a:srgbClr val="184B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Analítica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 señalar, interpretar e identificar las causas de las diferencias y las desigualdades que todavía existen entre hombres y mujeres en sociedades específicas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s-ES" sz="2000" b="1" dirty="0">
                <a:solidFill>
                  <a:srgbClr val="184B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</a:t>
            </a:r>
            <a:r>
              <a:rPr lang="es-ES" sz="2000" b="1" dirty="0">
                <a:solidFill>
                  <a:srgbClr val="1C4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compromete con la transformación de las desigualdades como opción política</a:t>
            </a:r>
          </a:p>
        </p:txBody>
      </p:sp>
      <p:sp>
        <p:nvSpPr>
          <p:cNvPr id="7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9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Myriad Pro" panose="020B0503030403020204" pitchFamily="34" charset="0"/>
              </a:rPr>
              <a:t>Perspectiva</a:t>
            </a:r>
            <a:r>
              <a:rPr lang="en-US" sz="3200" b="1" dirty="0" smtClean="0">
                <a:latin typeface="Myriad Pro" panose="020B0503030403020204" pitchFamily="34" charset="0"/>
              </a:rPr>
              <a:t> de </a:t>
            </a:r>
            <a:r>
              <a:rPr lang="en-US" sz="3200" b="1" dirty="0" err="1" smtClean="0">
                <a:latin typeface="Myriad Pro" panose="020B0503030403020204" pitchFamily="34" charset="0"/>
              </a:rPr>
              <a:t>Género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10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185333" y="1157036"/>
            <a:ext cx="8556978" cy="8402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dirty="0" smtClean="0">
                <a:solidFill>
                  <a:schemeClr val="bg1"/>
                </a:solidFill>
              </a:rPr>
              <a:t>Consiste en el </a:t>
            </a:r>
            <a:r>
              <a:rPr lang="es-ES" b="1" dirty="0" smtClean="0">
                <a:solidFill>
                  <a:schemeClr val="bg1"/>
                </a:solidFill>
              </a:rPr>
              <a:t>compromiso institucional para la modificación de la condición y posición de las mujeres</a:t>
            </a:r>
            <a:r>
              <a:rPr lang="es-ES" dirty="0" smtClean="0">
                <a:solidFill>
                  <a:schemeClr val="bg1"/>
                </a:solidFill>
              </a:rPr>
              <a:t>, y para trabajar con el objetivo de lograr unas relaciones de género más equitativas, justas y solidarias.</a:t>
            </a:r>
          </a:p>
        </p:txBody>
      </p:sp>
    </p:spTree>
    <p:extLst>
      <p:ext uri="{BB962C8B-B14F-4D97-AF65-F5344CB8AC3E}">
        <p14:creationId xmlns="" xmlns:p14="http://schemas.microsoft.com/office/powerpoint/2010/main" val="420987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2B7-CE8B-264E-BFD5-4929C4E554D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5318" y="1635731"/>
            <a:ext cx="8905490" cy="3843643"/>
          </a:xfrm>
          <a:prstGeom prst="rect">
            <a:avLst/>
          </a:prstGeom>
          <a:noFill/>
        </p:spPr>
      </p:pic>
      <p:sp>
        <p:nvSpPr>
          <p:cNvPr id="7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9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Myriad Pro" panose="020B0503030403020204" pitchFamily="34" charset="0"/>
              </a:rPr>
              <a:t>Perspectiva</a:t>
            </a:r>
            <a:r>
              <a:rPr lang="en-US" sz="3200" b="1" dirty="0" smtClean="0">
                <a:latin typeface="Myriad Pro" panose="020B0503030403020204" pitchFamily="34" charset="0"/>
              </a:rPr>
              <a:t> de </a:t>
            </a:r>
            <a:r>
              <a:rPr lang="en-US" sz="3200" b="1" dirty="0" err="1" smtClean="0">
                <a:latin typeface="Myriad Pro" panose="020B0503030403020204" pitchFamily="34" charset="0"/>
              </a:rPr>
              <a:t>género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10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1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2B7-CE8B-264E-BFD5-4929C4E554D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200" y="1413931"/>
            <a:ext cx="10769600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endParaRPr lang="es-ES" sz="2400" b="1" dirty="0">
              <a:latin typeface="+mn-lt"/>
            </a:endParaRPr>
          </a:p>
          <a:p>
            <a:pPr algn="just">
              <a:lnSpc>
                <a:spcPct val="80000"/>
              </a:lnSpc>
            </a:pPr>
            <a:r>
              <a:rPr lang="es-ES" sz="2400" dirty="0" smtClean="0"/>
              <a:t>E</a:t>
            </a:r>
            <a:r>
              <a:rPr lang="es-ES" sz="2400" dirty="0" smtClean="0">
                <a:latin typeface="+mn-lt"/>
              </a:rPr>
              <a:t>n </a:t>
            </a:r>
            <a:r>
              <a:rPr lang="es-ES" sz="2400" dirty="0">
                <a:latin typeface="+mn-lt"/>
              </a:rPr>
              <a:t>el trabajo por la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equidad de género</a:t>
            </a:r>
            <a:r>
              <a:rPr lang="es-ES" sz="2400" dirty="0">
                <a:latin typeface="+mn-lt"/>
              </a:rPr>
              <a:t>, </a:t>
            </a:r>
            <a:r>
              <a:rPr lang="es-ES" sz="2400" dirty="0" smtClean="0">
                <a:latin typeface="+mn-lt"/>
              </a:rPr>
              <a:t>el </a:t>
            </a:r>
            <a:r>
              <a:rPr lang="es-ES" sz="2400" dirty="0" smtClean="0"/>
              <a:t>objetivo</a:t>
            </a:r>
            <a:r>
              <a:rPr lang="es-ES" sz="2400" dirty="0" smtClean="0">
                <a:solidFill>
                  <a:srgbClr val="184BB2"/>
                </a:solidFill>
              </a:rPr>
              <a:t> </a:t>
            </a:r>
            <a:r>
              <a:rPr lang="es-ES" sz="2400" dirty="0" smtClean="0">
                <a:latin typeface="+mn-lt"/>
              </a:rPr>
              <a:t>es </a:t>
            </a:r>
            <a:r>
              <a:rPr lang="es-ES" sz="2400" dirty="0">
                <a:latin typeface="+mn-lt"/>
              </a:rPr>
              <a:t>reducir las brechas entre hombres y mujeres y avanzar en las condiciones y relaciones igualitarias.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sz="2400" dirty="0">
              <a:latin typeface="+mn-lt"/>
            </a:endParaRPr>
          </a:p>
          <a:p>
            <a:pPr algn="just">
              <a:lnSpc>
                <a:spcPct val="80000"/>
              </a:lnSpc>
            </a:pPr>
            <a:r>
              <a:rPr lang="es-ES" sz="2400" dirty="0">
                <a:latin typeface="+mn-lt"/>
              </a:rPr>
              <a:t>La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igualdad de género </a:t>
            </a:r>
            <a:r>
              <a:rPr lang="es-ES" sz="2400" dirty="0">
                <a:latin typeface="+mn-lt"/>
              </a:rPr>
              <a:t>supone que las diferentes aspiraciones y necesidades de hombres y mujeres sean consideradas, valoradas y promovidas de igual manera: </a:t>
            </a:r>
          </a:p>
          <a:p>
            <a:pPr algn="just">
              <a:lnSpc>
                <a:spcPct val="80000"/>
              </a:lnSpc>
            </a:pPr>
            <a:endParaRPr lang="es-ES" sz="2400" dirty="0">
              <a:latin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es-ES" sz="2400" dirty="0">
              <a:latin typeface="+mn-lt"/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significa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mujeres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y hombres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deban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convertirse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iguales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sino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sus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derechos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responsabilidades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oportunidades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dependan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nacido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hombres o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mujeres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ES" sz="2400" b="1" dirty="0" smtClean="0"/>
              <a:t>La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igualdad</a:t>
            </a:r>
            <a:r>
              <a:rPr lang="es-ES" sz="2400" b="1" dirty="0" smtClean="0">
                <a:solidFill>
                  <a:srgbClr val="FF0066"/>
                </a:solidFill>
              </a:rPr>
              <a:t> </a:t>
            </a:r>
            <a:r>
              <a:rPr lang="es-ES" sz="2400" b="1" dirty="0" smtClean="0"/>
              <a:t>es el fin último.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400" dirty="0">
              <a:latin typeface="+mn-lt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9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Myriad Pro" panose="020B0503030403020204" pitchFamily="34" charset="0"/>
              </a:rPr>
              <a:t>Igualdad</a:t>
            </a:r>
            <a:r>
              <a:rPr lang="en-US" sz="3200" b="1" dirty="0" smtClean="0">
                <a:latin typeface="Myriad Pro" panose="020B0503030403020204" pitchFamily="34" charset="0"/>
              </a:rPr>
              <a:t> y </a:t>
            </a:r>
            <a:r>
              <a:rPr lang="en-US" sz="3200" b="1" dirty="0" err="1" smtClean="0">
                <a:latin typeface="Myriad Pro" panose="020B0503030403020204" pitchFamily="34" charset="0"/>
              </a:rPr>
              <a:t>Equidad</a:t>
            </a:r>
            <a:r>
              <a:rPr lang="en-US" sz="3200" b="1" dirty="0" smtClean="0">
                <a:latin typeface="Myriad Pro" panose="020B0503030403020204" pitchFamily="34" charset="0"/>
              </a:rPr>
              <a:t> son </a:t>
            </a:r>
            <a:r>
              <a:rPr lang="en-US" sz="3200" b="1" dirty="0" err="1" smtClean="0">
                <a:latin typeface="Myriad Pro" panose="020B0503030403020204" pitchFamily="34" charset="0"/>
              </a:rPr>
              <a:t>conceptos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diferentes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10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58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54F5-C382-EF40-8D3B-9A21C148A93E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16287404"/>
              </p:ext>
            </p:extLst>
          </p:nvPr>
        </p:nvGraphicFramePr>
        <p:xfrm>
          <a:off x="545745" y="1162261"/>
          <a:ext cx="10688316" cy="481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6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Myriad Pro" panose="020B0503030403020204" pitchFamily="34" charset="0"/>
              </a:rPr>
              <a:t>Una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estrategia</a:t>
            </a:r>
            <a:r>
              <a:rPr lang="en-US" sz="3200" b="1" dirty="0" smtClean="0">
                <a:latin typeface="Myriad Pro" panose="020B0503030403020204" pitchFamily="34" charset="0"/>
              </a:rPr>
              <a:t> dual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7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41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45259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s-P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IGUALDAD y NO </a:t>
            </a:r>
            <a:r>
              <a:rPr lang="es-P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DISCRIMINACIÓN</a:t>
            </a:r>
            <a:endParaRPr lang="es-PA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indent="0" algn="ctr">
              <a:buFontTx/>
              <a:buNone/>
              <a:defRPr/>
            </a:pPr>
            <a:endParaRPr lang="es-PA" altLang="es-PA" sz="1800" dirty="0"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s-PA" altLang="es-PA" sz="1800" dirty="0" smtClean="0">
                <a:ea typeface="ＭＳ Ｐゴシック" pitchFamily="34" charset="-128"/>
              </a:rPr>
              <a:t>La </a:t>
            </a:r>
            <a:r>
              <a:rPr lang="es-PA" altLang="es-PA" sz="1800" b="1" dirty="0">
                <a:ea typeface="ＭＳ Ｐゴシック" pitchFamily="34" charset="-128"/>
              </a:rPr>
              <a:t>igualdad</a:t>
            </a:r>
            <a:r>
              <a:rPr lang="es-PA" altLang="es-PA" sz="1800" dirty="0">
                <a:ea typeface="ＭＳ Ｐゴシック" pitchFamily="34" charset="-128"/>
              </a:rPr>
              <a:t> es un derecho humano: sólo habrá igualdad, si no hay discriminación ni directa ni indirecta contra ninguna mujer (CEDAW).</a:t>
            </a:r>
          </a:p>
          <a:p>
            <a:pPr marL="5715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PA" altLang="es-PA" sz="1800" dirty="0">
                <a:ea typeface="ＭＳ Ｐゴシック" pitchFamily="34" charset="-128"/>
              </a:rPr>
              <a:t>Trae consigo </a:t>
            </a:r>
            <a:r>
              <a:rPr lang="es-PA" altLang="es-PA" sz="1800" b="1" dirty="0">
                <a:ea typeface="ＭＳ Ｐゴシック" pitchFamily="34" charset="-128"/>
              </a:rPr>
              <a:t>obligaciones legales para los Estados </a:t>
            </a:r>
            <a:r>
              <a:rPr lang="es-PA" altLang="es-PA" sz="1800" dirty="0">
                <a:ea typeface="ＭＳ Ｐゴシック" pitchFamily="34" charset="-128"/>
              </a:rPr>
              <a:t>de eliminar a través de acciones específicas y concretas la discriminación real y comprobada. </a:t>
            </a:r>
            <a:endParaRPr lang="es-PA" altLang="es-PA" sz="1800" dirty="0" smtClean="0">
              <a:ea typeface="ＭＳ Ｐゴシック" pitchFamily="34" charset="-128"/>
            </a:endParaRPr>
          </a:p>
          <a:p>
            <a:pPr marL="5715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PA" altLang="es-PA" sz="1800" dirty="0" smtClean="0">
                <a:ea typeface="ＭＳ Ｐゴシック" pitchFamily="34" charset="-128"/>
              </a:rPr>
              <a:t>No </a:t>
            </a:r>
            <a:r>
              <a:rPr lang="es-PA" altLang="es-PA" sz="1800" dirty="0">
                <a:ea typeface="ＭＳ Ｐゴシック" pitchFamily="34" charset="-128"/>
              </a:rPr>
              <a:t>significa que hombres y mujeres sean idénticos o semejantes, sino que son equivalentes y deben disfrutar de sus derechos en igualdad de oportunidades, condiciones y de resultados. 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357313"/>
            <a:ext cx="5384800" cy="45259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s-PA" sz="2400" b="1" dirty="0" smtClean="0">
                <a:ea typeface="ＭＳ Ｐゴシック" pitchFamily="34" charset="-128"/>
              </a:rPr>
              <a:t>EMPODERAMIENTO DE LAS MUJERES</a:t>
            </a:r>
          </a:p>
          <a:p>
            <a:pPr marL="0" indent="0">
              <a:buFontTx/>
              <a:buNone/>
              <a:defRPr/>
            </a:pPr>
            <a:endParaRPr lang="es-PA" sz="2400" b="1" dirty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s-PA" sz="1800" dirty="0" smtClean="0">
                <a:ea typeface="ＭＳ Ｐゴシック" pitchFamily="34" charset="-128"/>
              </a:rPr>
              <a:t>Proceso por el que las personas van ganando poder creciente y control sobre sus vidas: </a:t>
            </a:r>
          </a:p>
          <a:p>
            <a:pPr>
              <a:defRPr/>
            </a:pPr>
            <a:r>
              <a:rPr lang="es-PA" sz="1800" dirty="0" smtClean="0">
                <a:ea typeface="ＭＳ Ｐゴシック" pitchFamily="34" charset="-128"/>
              </a:rPr>
              <a:t>Toma de conciencia</a:t>
            </a:r>
          </a:p>
          <a:p>
            <a:pPr>
              <a:defRPr/>
            </a:pPr>
            <a:r>
              <a:rPr lang="es-PA" sz="1800" dirty="0" err="1" smtClean="0">
                <a:ea typeface="ＭＳ Ｐゴシック" pitchFamily="34" charset="-128"/>
              </a:rPr>
              <a:t>Construccion</a:t>
            </a:r>
            <a:r>
              <a:rPr lang="es-PA" sz="1800" dirty="0" smtClean="0">
                <a:ea typeface="ＭＳ Ｐゴシック" pitchFamily="34" charset="-128"/>
              </a:rPr>
              <a:t> de autoconfianza</a:t>
            </a:r>
          </a:p>
          <a:p>
            <a:pPr>
              <a:defRPr/>
            </a:pPr>
            <a:r>
              <a:rPr lang="es-PA" sz="1800" dirty="0" smtClean="0">
                <a:ea typeface="ＭＳ Ｐゴシック" pitchFamily="34" charset="-128"/>
              </a:rPr>
              <a:t>Ampliación de opciones y oportunidades</a:t>
            </a:r>
          </a:p>
          <a:p>
            <a:pPr>
              <a:defRPr/>
            </a:pPr>
            <a:r>
              <a:rPr lang="es-PA" sz="1800" dirty="0" smtClean="0">
                <a:ea typeface="ＭＳ Ｐゴシック" pitchFamily="34" charset="-128"/>
              </a:rPr>
              <a:t>Creciente acceso y control de recursos</a:t>
            </a:r>
          </a:p>
          <a:p>
            <a:pPr marL="0" indent="0">
              <a:buFontTx/>
              <a:buNone/>
              <a:defRPr/>
            </a:pPr>
            <a:endParaRPr lang="es-PA" sz="1800" dirty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s-PA" sz="1800" dirty="0" smtClean="0">
                <a:ea typeface="ＭＳ Ｐゴシック" pitchFamily="34" charset="-128"/>
              </a:rPr>
              <a:t>Desafían relaciones de poder existentes y transforman la sociedad.</a:t>
            </a:r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yriad Pro" panose="020B0503030403020204" pitchFamily="34" charset="0"/>
              </a:rPr>
              <a:t>¿</a:t>
            </a:r>
            <a:r>
              <a:rPr lang="en-US" sz="3200" b="1" dirty="0" err="1" smtClean="0">
                <a:latin typeface="Myriad Pro" panose="020B0503030403020204" pitchFamily="34" charset="0"/>
              </a:rPr>
              <a:t>Cómo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acelerar</a:t>
            </a:r>
            <a:r>
              <a:rPr lang="en-US" sz="3200" b="1" dirty="0" smtClean="0">
                <a:latin typeface="Myriad Pro" panose="020B0503030403020204" pitchFamily="34" charset="0"/>
              </a:rPr>
              <a:t> los </a:t>
            </a:r>
            <a:r>
              <a:rPr lang="en-US" sz="3200" b="1" dirty="0" err="1" smtClean="0">
                <a:latin typeface="Myriad Pro" panose="020B0503030403020204" pitchFamily="34" charset="0"/>
              </a:rPr>
              <a:t>cambios</a:t>
            </a:r>
            <a:r>
              <a:rPr lang="en-US" sz="3200" b="1" dirty="0" smtClean="0">
                <a:latin typeface="Myriad Pro" panose="020B0503030403020204" pitchFamily="34" charset="0"/>
              </a:rPr>
              <a:t>?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8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2284" y="1720858"/>
            <a:ext cx="10464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u="sng" dirty="0"/>
              <a:t> </a:t>
            </a:r>
            <a:r>
              <a:rPr lang="es-ES" sz="2400" b="1" u="sng" dirty="0"/>
              <a:t>Estrategia de TEG que combine instrumentos políticos y técnicos. </a:t>
            </a:r>
            <a:r>
              <a:rPr lang="es-ES" sz="2400" dirty="0"/>
              <a:t>Sinergias instrumentos políticos y técnicos (compromisos políticos como Agendas Presidenciales y sistemas de gestión de equidad, por ejemplo). 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/>
              <a:t>Profundizar el impacto de las medidas </a:t>
            </a:r>
            <a:r>
              <a:rPr lang="es-ES" sz="2400" dirty="0"/>
              <a:t>(diagnósticos más en profundidad, uso efectivo de la información en la toma de decisiones…)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/>
              <a:t>Compromiso de más mujeres y hombres líderes</a:t>
            </a:r>
            <a:r>
              <a:rPr lang="es-ES" sz="24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/>
              <a:t>Legitimidad</a:t>
            </a:r>
            <a:r>
              <a:rPr lang="es-ES" sz="2400" dirty="0"/>
              <a:t>: empezar por la casa </a:t>
            </a:r>
            <a:r>
              <a:rPr lang="es-ES" sz="2400" dirty="0" smtClean="0"/>
              <a:t>(mirada al interior de las instituciones). </a:t>
            </a: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b="1" dirty="0"/>
              <a:t>De la política a la casa</a:t>
            </a:r>
            <a:r>
              <a:rPr lang="es-ES" sz="2400" dirty="0"/>
              <a:t>: replanteamiento de relaciones personales, familiares, sociales…</a:t>
            </a:r>
          </a:p>
          <a:p>
            <a:pPr>
              <a:buFont typeface="Arial" pitchFamily="34" charset="0"/>
              <a:buChar char="•"/>
            </a:pPr>
            <a:endParaRPr lang="es-ES" sz="2400" dirty="0"/>
          </a:p>
          <a:p>
            <a:endParaRPr lang="es-ES" sz="2400" dirty="0"/>
          </a:p>
        </p:txBody>
      </p:sp>
      <p:sp>
        <p:nvSpPr>
          <p:cNvPr id="7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9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yriad Pro" panose="020B0503030403020204" pitchFamily="34" charset="0"/>
              </a:rPr>
              <a:t>Y </a:t>
            </a:r>
            <a:r>
              <a:rPr lang="en-US" sz="3200" b="1" dirty="0" err="1" smtClean="0">
                <a:latin typeface="Myriad Pro" panose="020B0503030403020204" pitchFamily="34" charset="0"/>
              </a:rPr>
              <a:t>es</a:t>
            </a:r>
            <a:r>
              <a:rPr lang="en-US" sz="3200" b="1" dirty="0" smtClean="0">
                <a:latin typeface="Myriad Pro" panose="020B0503030403020204" pitchFamily="34" charset="0"/>
              </a:rPr>
              <a:t> clave…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10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985E-7A5E-4E61-8628-9F397A509F0D}" type="slidenum">
              <a:rPr lang="es-PA" smtClean="0"/>
              <a:pPr/>
              <a:t>27</a:t>
            </a:fld>
            <a:endParaRPr lang="es-P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33422" y="1879568"/>
            <a:ext cx="7843165" cy="311012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000" u="sng" dirty="0" smtClean="0"/>
              <a:t>Implementar políticas públicas </a:t>
            </a:r>
            <a:r>
              <a:rPr lang="es-ES" sz="2000" dirty="0" smtClean="0"/>
              <a:t>de igualdad efectivas.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2000" u="sng" dirty="0" smtClean="0"/>
              <a:t>Gestionar de forma eficiente </a:t>
            </a:r>
            <a:r>
              <a:rPr lang="es-ES" sz="2000" u="sng" dirty="0"/>
              <a:t>los procesos de </a:t>
            </a:r>
            <a:r>
              <a:rPr lang="es-ES" sz="2000" u="sng" dirty="0" smtClean="0"/>
              <a:t>Transversalización de Género</a:t>
            </a:r>
            <a:r>
              <a:rPr lang="es-ES" sz="2000" dirty="0" smtClean="0"/>
              <a:t>.</a:t>
            </a:r>
            <a:endParaRPr lang="es-ES" sz="2000" dirty="0"/>
          </a:p>
          <a:p>
            <a:pPr marL="514350" lvl="0" indent="-514350">
              <a:buFont typeface="+mj-lt"/>
              <a:buAutoNum type="arabicPeriod"/>
            </a:pPr>
            <a:r>
              <a:rPr lang="es-ES" sz="2000" dirty="0" smtClean="0"/>
              <a:t>Contar con </a:t>
            </a:r>
            <a:r>
              <a:rPr lang="es-ES" sz="2000" dirty="0"/>
              <a:t>un </a:t>
            </a:r>
            <a:r>
              <a:rPr lang="es-ES" sz="2000" u="sng" dirty="0"/>
              <a:t>equipo humano competente</a:t>
            </a:r>
            <a:r>
              <a:rPr lang="es-ES" sz="2000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PA" sz="2000" dirty="0" smtClean="0"/>
              <a:t>Desarrollar una </a:t>
            </a:r>
            <a:r>
              <a:rPr lang="es-PA" sz="2000" u="sng" dirty="0"/>
              <a:t>cultura organizacional igualitaria</a:t>
            </a:r>
            <a:r>
              <a:rPr lang="es-PA" sz="2000" dirty="0"/>
              <a:t>.</a:t>
            </a:r>
            <a:endParaRPr lang="es-ES" sz="2000" dirty="0"/>
          </a:p>
          <a:p>
            <a:pPr marL="514350" lvl="0" indent="-514350">
              <a:buFont typeface="+mj-lt"/>
              <a:buAutoNum type="arabicPeriod"/>
            </a:pPr>
            <a:r>
              <a:rPr lang="es-ES" sz="2000" dirty="0" smtClean="0"/>
              <a:t>Establecer </a:t>
            </a:r>
            <a:r>
              <a:rPr lang="es-ES" sz="2000" u="sng" dirty="0" smtClean="0"/>
              <a:t>alianzas que promuevan </a:t>
            </a:r>
            <a:r>
              <a:rPr lang="es-ES" sz="2000" u="sng" dirty="0"/>
              <a:t>agendas </a:t>
            </a:r>
            <a:r>
              <a:rPr lang="es-ES" sz="2000" dirty="0"/>
              <a:t>de igualdad de género.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2000" dirty="0" smtClean="0"/>
              <a:t>Garantizar la </a:t>
            </a:r>
            <a:r>
              <a:rPr lang="es-ES" sz="2000" u="sng" dirty="0"/>
              <a:t>rendición de cuentas </a:t>
            </a:r>
            <a:r>
              <a:rPr lang="es-ES" sz="2000" dirty="0"/>
              <a:t>y la transparencia.</a:t>
            </a:r>
          </a:p>
          <a:p>
            <a:pPr marL="514350" indent="-514350">
              <a:buFont typeface="+mj-lt"/>
              <a:buAutoNum type="arabicPeriod"/>
            </a:pPr>
            <a:endParaRPr lang="es-ES" sz="2000" dirty="0"/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8" name="CuadroTexto 4"/>
          <p:cNvSpPr txBox="1"/>
          <p:nvPr/>
        </p:nvSpPr>
        <p:spPr>
          <a:xfrm>
            <a:off x="423080" y="8174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yriad Pro" panose="020B0503030403020204" pitchFamily="34" charset="0"/>
              </a:rPr>
              <a:t>¿</a:t>
            </a:r>
            <a:r>
              <a:rPr lang="en-US" sz="3200" b="1" dirty="0" err="1" smtClean="0">
                <a:latin typeface="Myriad Pro" panose="020B0503030403020204" pitchFamily="34" charset="0"/>
              </a:rPr>
              <a:t>Cuáles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capacidades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necesitamos</a:t>
            </a:r>
            <a:r>
              <a:rPr lang="en-US" sz="3200" b="1" dirty="0" smtClean="0">
                <a:latin typeface="Myriad Pro" panose="020B0503030403020204" pitchFamily="34" charset="0"/>
              </a:rPr>
              <a:t>?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9" name="Conector recto 5"/>
          <p:cNvCxnSpPr/>
          <p:nvPr/>
        </p:nvCxnSpPr>
        <p:spPr>
          <a:xfrm>
            <a:off x="518615" y="667908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  <p:sp>
        <p:nvSpPr>
          <p:cNvPr id="12" name="11 Cerrar llave"/>
          <p:cNvSpPr/>
          <p:nvPr/>
        </p:nvSpPr>
        <p:spPr>
          <a:xfrm rot="5400000">
            <a:off x="5469468" y="807162"/>
            <a:ext cx="304800" cy="10227736"/>
          </a:xfrm>
          <a:prstGeom prst="rightBrac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1106311" y="6175039"/>
            <a:ext cx="9189156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Sello de Igualdad de Genero en el Sector Público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4133" y="723877"/>
            <a:ext cx="10329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PA" altLang="es-PA" dirty="0" smtClean="0">
                <a:latin typeface="Calibri" panose="020F0502020204030204" pitchFamily="34" charset="0"/>
              </a:rPr>
              <a:t>Para considerar el impacto de género en cada etapa </a:t>
            </a:r>
          </a:p>
          <a:p>
            <a:pPr algn="ctr">
              <a:spcBef>
                <a:spcPct val="0"/>
              </a:spcBef>
            </a:pPr>
            <a:r>
              <a:rPr lang="es-PA" altLang="es-PA" dirty="0" smtClean="0">
                <a:latin typeface="Calibri" panose="020F0502020204030204" pitchFamily="34" charset="0"/>
              </a:rPr>
              <a:t>de la planificación, implementación y monitoreo y en las organizaciones/instituciones necesitamos capacidades para:   </a:t>
            </a:r>
            <a:endParaRPr lang="es-PA" altLang="es-PA" dirty="0">
              <a:latin typeface="Calibri" panose="020F0502020204030204" pitchFamily="34" charset="0"/>
            </a:endParaRPr>
          </a:p>
        </p:txBody>
      </p:sp>
      <p:pic>
        <p:nvPicPr>
          <p:cNvPr id="15" name="Picture 6" descr="MC90035031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0" y="3126766"/>
            <a:ext cx="2139288" cy="16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MC90035004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92850"/>
            <a:ext cx="1464028" cy="163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48353" y="4820352"/>
            <a:ext cx="3014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PA" altLang="es-PA" b="1" i="1" dirty="0" smtClean="0">
                <a:latin typeface="Calibri" panose="020F0502020204030204" pitchFamily="34" charset="0"/>
              </a:rPr>
              <a:t>No tratar género como sal en sopa </a:t>
            </a:r>
            <a:r>
              <a:rPr lang="es-PA" altLang="es-PA" b="1" i="1" smtClean="0">
                <a:latin typeface="Calibri" panose="020F0502020204030204" pitchFamily="34" charset="0"/>
              </a:rPr>
              <a:t>de patas</a:t>
            </a:r>
            <a:endParaRPr lang="es-PA" altLang="es-PA" b="1" i="1" dirty="0" smtClean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PA" altLang="es-PA" b="1" i="1" dirty="0" smtClean="0">
                <a:latin typeface="Calibri" panose="020F0502020204030204" pitchFamily="34" charset="0"/>
              </a:rPr>
              <a:t>– ¡no lo deje para el final!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945" y="365603"/>
            <a:ext cx="656660" cy="128986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1832349"/>
            <a:ext cx="12192001" cy="5078313"/>
            <a:chOff x="0" y="1832349"/>
            <a:chExt cx="12192001" cy="5078313"/>
          </a:xfrm>
        </p:grpSpPr>
        <p:sp>
          <p:nvSpPr>
            <p:cNvPr id="8" name="TextBox 7"/>
            <p:cNvSpPr txBox="1"/>
            <p:nvPr/>
          </p:nvSpPr>
          <p:spPr>
            <a:xfrm>
              <a:off x="0" y="1832349"/>
              <a:ext cx="12192000" cy="50783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  <a:p>
              <a:endParaRPr lang="es-PA" dirty="0" smtClean="0"/>
            </a:p>
            <a:p>
              <a:endParaRPr lang="es-PA" dirty="0"/>
            </a:p>
          </p:txBody>
        </p:sp>
        <p:pic>
          <p:nvPicPr>
            <p:cNvPr id="11" name="Imagen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5433" b="18010"/>
            <a:stretch/>
          </p:blipFill>
          <p:spPr>
            <a:xfrm>
              <a:off x="9006349" y="2654833"/>
              <a:ext cx="3185652" cy="420316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75991" y="3187010"/>
            <a:ext cx="6555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6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Muchas Gracias!</a:t>
            </a:r>
            <a:endParaRPr lang="es-PA" sz="6600" dirty="0">
              <a:latin typeface="Myriad Pro" panose="020B0503030403020204" pitchFamily="34" charset="0"/>
            </a:endParaRPr>
          </a:p>
        </p:txBody>
      </p:sp>
      <p:sp>
        <p:nvSpPr>
          <p:cNvPr id="15" name="CuadroTexto 1"/>
          <p:cNvSpPr txBox="1"/>
          <p:nvPr/>
        </p:nvSpPr>
        <p:spPr>
          <a:xfrm>
            <a:off x="131341" y="6307899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bg1"/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</p:spTree>
    <p:extLst>
      <p:ext uri="{BB962C8B-B14F-4D97-AF65-F5344CB8AC3E}">
        <p14:creationId xmlns="" xmlns:p14="http://schemas.microsoft.com/office/powerpoint/2010/main" val="18008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467" y="1212850"/>
            <a:ext cx="760306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yriad Pro" panose="020B0503030403020204" pitchFamily="34" charset="0"/>
              </a:rPr>
              <a:t>¿De </a:t>
            </a:r>
            <a:r>
              <a:rPr lang="en-US" sz="3200" b="1" dirty="0" err="1" smtClean="0">
                <a:latin typeface="Myriad Pro" panose="020B0503030403020204" pitchFamily="34" charset="0"/>
              </a:rPr>
              <a:t>qué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estamos</a:t>
            </a: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en-US" sz="3200" b="1" dirty="0" err="1" smtClean="0">
                <a:latin typeface="Myriad Pro" panose="020B0503030403020204" pitchFamily="34" charset="0"/>
              </a:rPr>
              <a:t>hablando</a:t>
            </a:r>
            <a:r>
              <a:rPr lang="en-US" sz="3200" b="1" dirty="0" smtClean="0">
                <a:latin typeface="Myriad Pro" panose="020B0503030403020204" pitchFamily="34" charset="0"/>
              </a:rPr>
              <a:t>?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8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5204" y="6193440"/>
            <a:ext cx="96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solidFill>
                  <a:schemeClr val="accent1">
                    <a:lumMod val="50000"/>
                  </a:schemeClr>
                </a:solidFill>
                <a:latin typeface="HelveticaNeueLT Std Med" panose="020B0804020202020204" pitchFamily="34" charset="0"/>
              </a:rPr>
              <a:t>Sello de Igualdad de Género en el Sector Público para la implementación de la Agenda 2030 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518615" y="941711"/>
            <a:ext cx="89529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23080" y="3075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Myriad Pro" panose="020B0503030403020204" pitchFamily="34" charset="0"/>
              </a:rPr>
              <a:t>Ejercicio</a:t>
            </a:r>
            <a:r>
              <a:rPr lang="en-US" sz="3200" b="1" dirty="0" smtClean="0">
                <a:latin typeface="Myriad Pro" panose="020B0503030403020204" pitchFamily="34" charset="0"/>
              </a:rPr>
              <a:t> 1</a:t>
            </a:r>
            <a:endParaRPr lang="es-PA" sz="3200" b="1" dirty="0">
              <a:latin typeface="Myriad Pro" panose="020B0503030403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9143367" y="5917157"/>
            <a:ext cx="2743200" cy="365125"/>
          </a:xfrm>
        </p:spPr>
        <p:txBody>
          <a:bodyPr/>
          <a:lstStyle/>
          <a:p>
            <a:fld id="{0CB4649E-517D-4630-AF66-618C4D0A2865}" type="slidenum">
              <a:rPr lang="es-PA" sz="1600" smtClean="0"/>
              <a:pPr/>
              <a:t>4</a:t>
            </a:fld>
            <a:endParaRPr lang="es-PA" sz="1600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0343723"/>
              </p:ext>
            </p:extLst>
          </p:nvPr>
        </p:nvGraphicFramePr>
        <p:xfrm>
          <a:off x="4989688" y="925160"/>
          <a:ext cx="598311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6161" y="1372434"/>
            <a:ext cx="47300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Nos dividimos en cuatro grupos</a:t>
            </a:r>
          </a:p>
          <a:p>
            <a:endParaRPr lang="es-P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Contestamos la pregunta del cartel por 5 minutos. </a:t>
            </a:r>
          </a:p>
          <a:p>
            <a:endParaRPr lang="es-P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Todo el grupo pasa al segundo cartel, lee lo escrito por el primer grupo y complementa, así se pasa por los cuatro grupos.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Al finalizar dialogamos en plenaria.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00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783632" y="1268760"/>
            <a:ext cx="2808312" cy="2808312"/>
          </a:xfrm>
          <a:prstGeom prst="ellipse">
            <a:avLst/>
          </a:prstGeom>
          <a:solidFill>
            <a:srgbClr val="80004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s-ES" sz="19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SEXO</a:t>
            </a:r>
            <a:br>
              <a:rPr lang="es-ES" sz="19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es-ES" sz="19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s-ES" sz="1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 que nos da la naturaleza</a:t>
            </a:r>
          </a:p>
          <a:p>
            <a:pPr algn="ctr"/>
            <a:endParaRPr lang="es-ES" sz="1700" b="1" dirty="0">
              <a:solidFill>
                <a:srgbClr val="000000"/>
              </a:solidFill>
            </a:endParaRPr>
          </a:p>
          <a:p>
            <a:pPr algn="ctr"/>
            <a:r>
              <a:rPr lang="es-ES" sz="1700" b="1" dirty="0">
                <a:solidFill>
                  <a:schemeClr val="bg1"/>
                </a:solidFill>
              </a:rPr>
              <a:t>NACEMOS</a:t>
            </a:r>
          </a:p>
        </p:txBody>
      </p:sp>
      <p:sp>
        <p:nvSpPr>
          <p:cNvPr id="5" name="Elipse 4"/>
          <p:cNvSpPr/>
          <p:nvPr/>
        </p:nvSpPr>
        <p:spPr>
          <a:xfrm>
            <a:off x="6744072" y="1268760"/>
            <a:ext cx="2808312" cy="28083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9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GÉNERO</a:t>
            </a:r>
            <a:br>
              <a:rPr lang="es-ES" sz="19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s-ES" sz="19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s-ES" sz="17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 que establece e impone la cultura</a:t>
            </a:r>
          </a:p>
          <a:p>
            <a:pPr algn="ctr"/>
            <a:endParaRPr lang="es-ES" sz="1700" b="1" dirty="0">
              <a:solidFill>
                <a:schemeClr val="tx1"/>
              </a:solidFill>
            </a:endParaRPr>
          </a:p>
          <a:p>
            <a:pPr algn="ctr"/>
            <a:r>
              <a:rPr lang="es-ES" sz="1700" b="1" dirty="0">
                <a:solidFill>
                  <a:srgbClr val="FFFFFF"/>
                </a:solidFill>
              </a:rPr>
              <a:t>APRENDEMOS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662" y="3986499"/>
            <a:ext cx="3476530" cy="2904218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423080" y="446065"/>
            <a:ext cx="964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NeueLT Std Med" panose="020B0804020202020204" pitchFamily="34" charset="0"/>
              </a:rPr>
              <a:t>Sexo-género-identidad</a:t>
            </a:r>
            <a:r>
              <a:rPr lang="en-US" dirty="0" smtClean="0">
                <a:latin typeface="HelveticaNeueLT Std Med" panose="020B0804020202020204" pitchFamily="34" charset="0"/>
              </a:rPr>
              <a:t> de </a:t>
            </a:r>
            <a:r>
              <a:rPr lang="en-US" dirty="0" err="1" smtClean="0">
                <a:latin typeface="HelveticaNeueLT Std Med" panose="020B0804020202020204" pitchFamily="34" charset="0"/>
              </a:rPr>
              <a:t>género</a:t>
            </a:r>
            <a:r>
              <a:rPr lang="en-US" dirty="0" smtClean="0">
                <a:latin typeface="HelveticaNeueLT Std Med" panose="020B0804020202020204" pitchFamily="34" charset="0"/>
              </a:rPr>
              <a:t> </a:t>
            </a:r>
            <a:endParaRPr lang="es-PA" dirty="0">
              <a:latin typeface="HelveticaNeueLT Std Thin" panose="020B0403020202020204" pitchFamily="34" charset="0"/>
            </a:endParaRPr>
          </a:p>
        </p:txBody>
      </p:sp>
      <p:pic>
        <p:nvPicPr>
          <p:cNvPr id="10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  <p:cxnSp>
        <p:nvCxnSpPr>
          <p:cNvPr id="11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4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1584" y="1340770"/>
            <a:ext cx="7520940" cy="1152127"/>
          </a:xfrm>
        </p:spPr>
        <p:txBody>
          <a:bodyPr>
            <a:noAutofit/>
          </a:bodyPr>
          <a:lstStyle/>
          <a:p>
            <a:r>
              <a:rPr lang="es-ES" sz="2000" b="1" dirty="0">
                <a:latin typeface="HelveticaNeueLT Std Thin" panose="020B0403020202020204" pitchFamily="34" charset="0"/>
              </a:rPr>
              <a:t>Cuando nacemos, los seres humanos tenemos características físicas y anatómicas diferentes (información cromosómica, órganos sexuales y reproductivos internos y externos).</a:t>
            </a:r>
            <a:br>
              <a:rPr lang="es-ES" sz="2000" b="1" dirty="0">
                <a:latin typeface="HelveticaNeueLT Std Thin" panose="020B0403020202020204" pitchFamily="34" charset="0"/>
              </a:rPr>
            </a:br>
            <a:r>
              <a:rPr lang="es-ES" sz="2000" b="1" dirty="0">
                <a:latin typeface="HelveticaNeueLT Std Thin" panose="020B0403020202020204" pitchFamily="34" charset="0"/>
              </a:rPr>
              <a:t>Las características biológicas determinan el sexo.</a:t>
            </a:r>
            <a:r>
              <a:rPr lang="es-ES_tradnl" sz="2000" b="1" dirty="0">
                <a:latin typeface="HelveticaNeueLT Std Thin" panose="020B0403020202020204" pitchFamily="34" charset="0"/>
              </a:rPr>
              <a:t> </a:t>
            </a:r>
            <a:endParaRPr lang="es-ES" sz="2000" b="1" dirty="0">
              <a:latin typeface="HelveticaNeueLT Std Thin" panose="020B0403020202020204" pitchFamily="34" charset="0"/>
            </a:endParaRPr>
          </a:p>
        </p:txBody>
      </p:sp>
      <p:pic>
        <p:nvPicPr>
          <p:cNvPr id="7" name="Imagen 6" descr="5811234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5" y="2708921"/>
            <a:ext cx="2508621" cy="3647055"/>
          </a:xfrm>
          <a:prstGeom prst="rect">
            <a:avLst/>
          </a:prstGeom>
          <a:ln>
            <a:solidFill>
              <a:srgbClr val="85E0E0"/>
            </a:solidFill>
          </a:ln>
        </p:spPr>
      </p:pic>
      <p:pic>
        <p:nvPicPr>
          <p:cNvPr id="8" name="Imagen 7" descr="5811234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708918"/>
            <a:ext cx="2664296" cy="3647056"/>
          </a:xfrm>
          <a:prstGeom prst="rect">
            <a:avLst/>
          </a:prstGeom>
          <a:ln>
            <a:solidFill>
              <a:srgbClr val="85E0E0"/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3079942" y="274384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rgbClr val="005878"/>
                </a:solidFill>
              </a:rPr>
              <a:t>XX</a:t>
            </a:r>
          </a:p>
        </p:txBody>
      </p:sp>
      <p:pic>
        <p:nvPicPr>
          <p:cNvPr id="13" name="Imagen 12" descr="muj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348881"/>
            <a:ext cx="936104" cy="1320449"/>
          </a:xfrm>
          <a:prstGeom prst="rect">
            <a:avLst/>
          </a:prstGeom>
        </p:spPr>
      </p:pic>
      <p:pic>
        <p:nvPicPr>
          <p:cNvPr id="14" name="Imagen 13" descr="homb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564905"/>
            <a:ext cx="936104" cy="132044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970154" y="2956692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rgbClr val="005878"/>
                </a:solidFill>
              </a:rPr>
              <a:t>XY</a:t>
            </a: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15" name="CuadroTexto 4"/>
          <p:cNvSpPr txBox="1"/>
          <p:nvPr/>
        </p:nvSpPr>
        <p:spPr>
          <a:xfrm>
            <a:off x="423080" y="446065"/>
            <a:ext cx="964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NeueLT Std Med" panose="020B0804020202020204" pitchFamily="34" charset="0"/>
              </a:rPr>
              <a:t>Sexo</a:t>
            </a:r>
            <a:r>
              <a:rPr lang="en-US" dirty="0" smtClean="0">
                <a:latin typeface="HelveticaNeueLT Std Med" panose="020B0804020202020204" pitchFamily="34" charset="0"/>
              </a:rPr>
              <a:t>  </a:t>
            </a:r>
            <a:endParaRPr lang="es-PA" dirty="0">
              <a:latin typeface="HelveticaNeueLT Std Thin" panose="020B0403020202020204" pitchFamily="34" charset="0"/>
            </a:endParaRPr>
          </a:p>
        </p:txBody>
      </p:sp>
      <p:pic>
        <p:nvPicPr>
          <p:cNvPr id="17" name="Imagen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  <p:cxnSp>
        <p:nvCxnSpPr>
          <p:cNvPr id="18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62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674591" y="4176010"/>
            <a:ext cx="1079098" cy="1522154"/>
            <a:chOff x="3923928" y="3140969"/>
            <a:chExt cx="1691680" cy="2386249"/>
          </a:xfrm>
        </p:grpSpPr>
        <p:pic>
          <p:nvPicPr>
            <p:cNvPr id="5" name="Imagen 4" descr="Another_hermaphrodite_symbol_transparent copy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140969"/>
              <a:ext cx="1691680" cy="2386249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4215966" y="3958746"/>
              <a:ext cx="746861" cy="482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>
                  <a:solidFill>
                    <a:srgbClr val="005878"/>
                  </a:solidFill>
                </a:rPr>
                <a:t>XXY</a:t>
              </a:r>
              <a:endParaRPr lang="es-ES" sz="1400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057400" y="1540431"/>
            <a:ext cx="7690757" cy="18544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HelveticaNeueLT Std Thin" panose="020B0403020202020204" pitchFamily="34" charset="0"/>
              </a:rPr>
              <a:t>Intersexo</a:t>
            </a:r>
            <a:r>
              <a:rPr lang="es-ES" sz="2400" b="1" dirty="0">
                <a:solidFill>
                  <a:schemeClr val="bg1"/>
                </a:solidFill>
                <a:latin typeface="HelveticaNeueLT Std Thin" panose="020B0403020202020204" pitchFamily="34" charset="0"/>
              </a:rPr>
              <a:t>: Personas cuyo cuerpo biológico </a:t>
            </a:r>
            <a:br>
              <a:rPr lang="es-ES" sz="2400" b="1" dirty="0">
                <a:solidFill>
                  <a:schemeClr val="bg1"/>
                </a:solidFill>
                <a:latin typeface="HelveticaNeueLT Std Thin" panose="020B0403020202020204" pitchFamily="34" charset="0"/>
              </a:rPr>
            </a:br>
            <a:r>
              <a:rPr lang="es-ES" sz="2400" b="1" dirty="0">
                <a:solidFill>
                  <a:schemeClr val="bg1"/>
                </a:solidFill>
                <a:latin typeface="HelveticaNeueLT Std Thin" panose="020B0403020202020204" pitchFamily="34" charset="0"/>
              </a:rPr>
              <a:t>(cromosomas, órganos reproductivos y/o genitales) </a:t>
            </a:r>
            <a:br>
              <a:rPr lang="es-ES" sz="2400" b="1" dirty="0">
                <a:solidFill>
                  <a:schemeClr val="bg1"/>
                </a:solidFill>
                <a:latin typeface="HelveticaNeueLT Std Thin" panose="020B0403020202020204" pitchFamily="34" charset="0"/>
              </a:rPr>
            </a:br>
            <a:r>
              <a:rPr lang="es-ES" sz="2400" b="1" dirty="0">
                <a:solidFill>
                  <a:schemeClr val="bg1"/>
                </a:solidFill>
                <a:latin typeface="HelveticaNeueLT Std Thin" panose="020B0403020202020204" pitchFamily="34" charset="0"/>
              </a:rPr>
              <a:t>no encuadran dentro de los estándares sexuales. 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9" name="CuadroTexto 4"/>
          <p:cNvSpPr txBox="1"/>
          <p:nvPr/>
        </p:nvSpPr>
        <p:spPr>
          <a:xfrm>
            <a:off x="423080" y="446065"/>
            <a:ext cx="964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NeueLT Std Med" panose="020B0804020202020204" pitchFamily="34" charset="0"/>
              </a:rPr>
              <a:t>Intersexo</a:t>
            </a:r>
            <a:endParaRPr lang="es-PA" dirty="0">
              <a:latin typeface="HelveticaNeueLT Std Thin" panose="020B0403020202020204" pitchFamily="34" charset="0"/>
            </a:endParaRPr>
          </a:p>
        </p:txBody>
      </p:sp>
      <p:pic>
        <p:nvPicPr>
          <p:cNvPr id="11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  <p:cxnSp>
        <p:nvCxnSpPr>
          <p:cNvPr id="12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898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9657" y="1601048"/>
            <a:ext cx="4690108" cy="444052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En un sentido amplio</a:t>
            </a:r>
            <a:r>
              <a:rPr lang="es-ES" dirty="0" smtClean="0"/>
              <a:t>, el </a:t>
            </a:r>
            <a:r>
              <a:rPr lang="es-ES" b="1" dirty="0"/>
              <a:t>género</a:t>
            </a:r>
            <a:r>
              <a:rPr lang="es-ES" dirty="0"/>
              <a:t> es aquello que significa ser hombre o ser mujer </a:t>
            </a:r>
            <a:r>
              <a:rPr lang="es-ES" b="1" dirty="0"/>
              <a:t>en una cultura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y </a:t>
            </a:r>
            <a:r>
              <a:rPr lang="es-ES" b="1" dirty="0"/>
              <a:t>un </a:t>
            </a:r>
            <a:r>
              <a:rPr lang="es-ES" b="1" dirty="0" smtClean="0"/>
              <a:t>momento histórico dado</a:t>
            </a:r>
            <a:r>
              <a:rPr lang="es-ES" dirty="0"/>
              <a:t>, y cómo este hecho define las oportunidades, roles, </a:t>
            </a:r>
            <a:r>
              <a:rPr lang="es-ES" dirty="0" smtClean="0"/>
              <a:t>responsabilidades</a:t>
            </a:r>
            <a:r>
              <a:rPr lang="es-ES" dirty="0"/>
              <a:t>, formas de sentir y modos de relacionarse de una persona</a:t>
            </a:r>
            <a:r>
              <a:rPr lang="es-ES" dirty="0" smtClean="0"/>
              <a:t>.</a:t>
            </a:r>
          </a:p>
          <a:p>
            <a:r>
              <a:rPr lang="es-ES_tradnl" dirty="0"/>
              <a:t>El género </a:t>
            </a:r>
            <a:r>
              <a:rPr lang="es-ES" dirty="0"/>
              <a:t>hace referencia tanto a lo masculino como a lo femenino. </a:t>
            </a:r>
            <a:endParaRPr lang="es-ES" dirty="0" smtClean="0"/>
          </a:p>
          <a:p>
            <a:r>
              <a:rPr lang="es-ES" dirty="0" smtClean="0"/>
              <a:t>E</a:t>
            </a:r>
            <a:r>
              <a:rPr lang="es-ES_tradnl" dirty="0"/>
              <a:t>s un concepto central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en </a:t>
            </a:r>
            <a:r>
              <a:rPr lang="es-ES_tradnl" dirty="0"/>
              <a:t>la construcción de relaciones sociales desiguales.</a:t>
            </a:r>
            <a:r>
              <a:rPr lang="es-ES" dirty="0"/>
              <a:t> </a:t>
            </a:r>
            <a:endParaRPr lang="es-ES_tradnl" dirty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544" y="1700809"/>
            <a:ext cx="4752528" cy="3692731"/>
          </a:xfrm>
          <a:prstGeom prst="rect">
            <a:avLst/>
          </a:prstGeom>
        </p:spPr>
      </p:pic>
      <p:pic>
        <p:nvPicPr>
          <p:cNvPr id="6" name="Imagen 5" descr="Captura de pantalla 2014-11-24 a las 16.57.2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686"/>
            <a:ext cx="6683553" cy="4321627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8" name="CuadroTexto 4"/>
          <p:cNvSpPr txBox="1"/>
          <p:nvPr/>
        </p:nvSpPr>
        <p:spPr>
          <a:xfrm>
            <a:off x="423080" y="446065"/>
            <a:ext cx="964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HelveticaNeueLT Std Med" panose="020B0804020202020204" pitchFamily="34" charset="0"/>
              </a:rPr>
              <a:t>Género : </a:t>
            </a:r>
            <a:r>
              <a:rPr lang="es-ES" dirty="0">
                <a:latin typeface="HelveticaNeueLT Std Med" panose="020B0804020202020204" pitchFamily="34" charset="0"/>
              </a:rPr>
              <a:t>¿De qué </a:t>
            </a:r>
            <a:r>
              <a:rPr lang="es-ES" dirty="0" smtClean="0">
                <a:latin typeface="HelveticaNeueLT Std Med" panose="020B0804020202020204" pitchFamily="34" charset="0"/>
              </a:rPr>
              <a:t>hablamos cuando </a:t>
            </a:r>
            <a:r>
              <a:rPr lang="es-ES" dirty="0">
                <a:latin typeface="HelveticaNeueLT Std Med" panose="020B0804020202020204" pitchFamily="34" charset="0"/>
              </a:rPr>
              <a:t>hablamos de género?</a:t>
            </a:r>
            <a:endParaRPr lang="es-PA" dirty="0">
              <a:latin typeface="HelveticaNeueLT Std Thin" panose="020B0403020202020204" pitchFamily="34" charset="0"/>
            </a:endParaRPr>
          </a:p>
        </p:txBody>
      </p:sp>
      <p:cxnSp>
        <p:nvCxnSpPr>
          <p:cNvPr id="9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49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289" y="1435799"/>
            <a:ext cx="9321654" cy="3579849"/>
          </a:xfrm>
        </p:spPr>
        <p:txBody>
          <a:bodyPr/>
          <a:lstStyle/>
          <a:p>
            <a:r>
              <a:rPr lang="es-ES" b="1" dirty="0"/>
              <a:t>Socializándonos</a:t>
            </a:r>
            <a:r>
              <a:rPr lang="es-ES" dirty="0"/>
              <a:t> en una cultura determinada, </a:t>
            </a:r>
            <a:r>
              <a:rPr lang="es-ES" dirty="0" smtClean="0"/>
              <a:t>vamos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aprendiendo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/>
              <a:t>cuáles son las formas aceptadas de sentir, comportarnos, vestirnos, actuar de acuerdo a lo que cada sociedad considera que significa ser </a:t>
            </a:r>
            <a:r>
              <a:rPr lang="es-ES" i="1" dirty="0"/>
              <a:t>mujeres</a:t>
            </a:r>
            <a:r>
              <a:rPr lang="es-ES" dirty="0"/>
              <a:t> o ser </a:t>
            </a:r>
            <a:r>
              <a:rPr lang="es-ES" i="1" dirty="0" smtClean="0"/>
              <a:t>varones</a:t>
            </a:r>
            <a:r>
              <a:rPr lang="es-ES" dirty="0" smtClean="0"/>
              <a:t>, a partir de un </a:t>
            </a:r>
            <a:r>
              <a:rPr lang="es-ES" dirty="0"/>
              <a:t>repertorio </a:t>
            </a:r>
            <a:r>
              <a:rPr lang="es-ES" dirty="0" smtClean="0"/>
              <a:t>de </a:t>
            </a:r>
            <a:r>
              <a:rPr lang="es-ES" dirty="0"/>
              <a:t>normas, valores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formas de percibir la realidad a través de la </a:t>
            </a:r>
            <a:r>
              <a:rPr lang="es-ES" dirty="0" smtClean="0"/>
              <a:t>convivencia, la educación</a:t>
            </a:r>
            <a:r>
              <a:rPr lang="es-ES" dirty="0"/>
              <a:t>, los medios de comunicación, etc.</a:t>
            </a:r>
            <a:endParaRPr lang="es-ES_tradnl" dirty="0"/>
          </a:p>
          <a:p>
            <a:endParaRPr lang="es-ES" dirty="0"/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5" y="296777"/>
            <a:ext cx="656660" cy="1289867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423080" y="446065"/>
            <a:ext cx="964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HelveticaNeueLT Std Med" panose="020B0804020202020204" pitchFamily="34" charset="0"/>
              </a:rPr>
              <a:t>Género : </a:t>
            </a:r>
            <a:r>
              <a:rPr lang="es-ES" dirty="0">
                <a:latin typeface="HelveticaNeueLT Std Med" panose="020B0804020202020204" pitchFamily="34" charset="0"/>
              </a:rPr>
              <a:t>¿De qué </a:t>
            </a:r>
            <a:r>
              <a:rPr lang="es-ES" dirty="0" smtClean="0">
                <a:latin typeface="HelveticaNeueLT Std Med" panose="020B0804020202020204" pitchFamily="34" charset="0"/>
              </a:rPr>
              <a:t>hablamos cuando </a:t>
            </a:r>
            <a:r>
              <a:rPr lang="es-ES" dirty="0">
                <a:latin typeface="HelveticaNeueLT Std Med" panose="020B0804020202020204" pitchFamily="34" charset="0"/>
              </a:rPr>
              <a:t>hablamos de género?</a:t>
            </a:r>
            <a:endParaRPr lang="es-PA" dirty="0">
              <a:latin typeface="HelveticaNeueLT Std Thin" panose="020B0403020202020204" pitchFamily="34" charset="0"/>
            </a:endParaRPr>
          </a:p>
        </p:txBody>
      </p:sp>
      <p:cxnSp>
        <p:nvCxnSpPr>
          <p:cNvPr id="8" name="Conector recto 5"/>
          <p:cNvCxnSpPr/>
          <p:nvPr/>
        </p:nvCxnSpPr>
        <p:spPr>
          <a:xfrm>
            <a:off x="518615" y="859821"/>
            <a:ext cx="1034500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84" b="25703"/>
          <a:stretch/>
        </p:blipFill>
        <p:spPr>
          <a:xfrm>
            <a:off x="10467832" y="4602398"/>
            <a:ext cx="1724167" cy="2255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74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2887</Words>
  <Application>Microsoft Office PowerPoint</Application>
  <PresentationFormat>Personalizado</PresentationFormat>
  <Paragraphs>326</Paragraphs>
  <Slides>28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Tema de Office</vt:lpstr>
      <vt:lpstr>Photo Editor Photo</vt:lpstr>
      <vt:lpstr>Sello de Igualdad de Género en el  Sector Público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FernandoM</dc:creator>
  <cp:lastModifiedBy>Usuario de Windows</cp:lastModifiedBy>
  <cp:revision>117</cp:revision>
  <dcterms:created xsi:type="dcterms:W3CDTF">2015-11-25T16:47:49Z</dcterms:created>
  <dcterms:modified xsi:type="dcterms:W3CDTF">2018-05-16T13:32:40Z</dcterms:modified>
</cp:coreProperties>
</file>